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8.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23.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20.xml" ContentType="application/vnd.openxmlformats-officedocument.presentationml.notesSlide+xml"/>
  <Override PartName="/ppt/notesSlides/notesSlide18.xml" ContentType="application/vnd.openxmlformats-officedocument.presentationml.notesSlide+xml"/>
  <Override PartName="/ppt/notesSlides/notesSlide13.xml" ContentType="application/vnd.openxmlformats-officedocument.presentationml.notesSlide+xml"/>
  <Override PartName="/ppt/notesSlides/notesSlide19.xml" ContentType="application/vnd.openxmlformats-officedocument.presentationml.notesSlide+xml"/>
  <Override PartName="/ppt/notesSlides/notesSlide14.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5.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2" r:id="rId1"/>
  </p:sldMasterIdLst>
  <p:notesMasterIdLst>
    <p:notesMasterId r:id="rId25"/>
  </p:notesMasterIdLst>
  <p:handoutMasterIdLst>
    <p:handoutMasterId r:id="rId26"/>
  </p:handoutMasterIdLst>
  <p:sldIdLst>
    <p:sldId id="268" r:id="rId2"/>
    <p:sldId id="269" r:id="rId3"/>
    <p:sldId id="271" r:id="rId4"/>
    <p:sldId id="289" r:id="rId5"/>
    <p:sldId id="270"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90" r:id="rId2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623" autoAdjust="0"/>
  </p:normalViewPr>
  <p:slideViewPr>
    <p:cSldViewPr snapToGrid="0" snapToObjects="1">
      <p:cViewPr varScale="1">
        <p:scale>
          <a:sx n="96" d="100"/>
          <a:sy n="96" d="100"/>
        </p:scale>
        <p:origin x="-41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8A17FAA-1E96-4660-AE1D-AFF2A1A95EE7}" type="datetimeFigureOut">
              <a:rPr lang="en-US" smtClean="0"/>
              <a:t>11/23/2015</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7BCA075-FF7F-42F3-BB19-526830F87290}" type="slidenum">
              <a:rPr lang="en-US" smtClean="0"/>
              <a:t>‹#›</a:t>
            </a:fld>
            <a:endParaRPr lang="en-US" dirty="0"/>
          </a:p>
        </p:txBody>
      </p:sp>
    </p:spTree>
    <p:extLst>
      <p:ext uri="{BB962C8B-B14F-4D97-AF65-F5344CB8AC3E}">
        <p14:creationId xmlns:p14="http://schemas.microsoft.com/office/powerpoint/2010/main" val="25974338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31CBE6AC-9492-4292-8BDB-BD48EBBDE8D1}" type="datetimeFigureOut">
              <a:rPr lang="en-US" smtClean="0"/>
              <a:t>11/23/2015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D516E0BC-51EE-4218-A209-CC610A508EDD}" type="slidenum">
              <a:rPr lang="en-US" smtClean="0"/>
              <a:t>‹#›</a:t>
            </a:fld>
            <a:endParaRPr lang="en-US" dirty="0"/>
          </a:p>
        </p:txBody>
      </p:sp>
    </p:spTree>
    <p:extLst>
      <p:ext uri="{BB962C8B-B14F-4D97-AF65-F5344CB8AC3E}">
        <p14:creationId xmlns:p14="http://schemas.microsoft.com/office/powerpoint/2010/main" val="3666376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16E0BC-51EE-4218-A209-CC610A508EDD}" type="slidenum">
              <a:rPr lang="en-US" smtClean="0"/>
              <a:pPr/>
              <a:t>1</a:t>
            </a:fld>
            <a:endParaRPr lang="en-US" dirty="0"/>
          </a:p>
        </p:txBody>
      </p:sp>
    </p:spTree>
    <p:extLst>
      <p:ext uri="{BB962C8B-B14F-4D97-AF65-F5344CB8AC3E}">
        <p14:creationId xmlns:p14="http://schemas.microsoft.com/office/powerpoint/2010/main" val="27582754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Section D is the section where you as a manger, have provided the assistance and guidance</a:t>
            </a:r>
            <a:r>
              <a:rPr lang="en-US" baseline="0" dirty="0" smtClean="0"/>
              <a:t> to your employee.</a:t>
            </a:r>
          </a:p>
          <a:p>
            <a:r>
              <a:rPr lang="en-US" dirty="0" smtClean="0"/>
              <a:t>Read Slide</a:t>
            </a:r>
            <a:endParaRPr lang="en-US" dirty="0"/>
          </a:p>
        </p:txBody>
      </p:sp>
      <p:sp>
        <p:nvSpPr>
          <p:cNvPr id="4" name="Slide Number Placeholder 3"/>
          <p:cNvSpPr>
            <a:spLocks noGrp="1"/>
          </p:cNvSpPr>
          <p:nvPr>
            <p:ph type="sldNum" sz="quarter" idx="10"/>
          </p:nvPr>
        </p:nvSpPr>
        <p:spPr/>
        <p:txBody>
          <a:bodyPr/>
          <a:lstStyle/>
          <a:p>
            <a:fld id="{D516E0BC-51EE-4218-A209-CC610A508EDD}" type="slidenum">
              <a:rPr lang="en-US" smtClean="0"/>
              <a:pPr/>
              <a:t>10</a:t>
            </a:fld>
            <a:endParaRPr lang="en-US" dirty="0"/>
          </a:p>
        </p:txBody>
      </p:sp>
    </p:spTree>
    <p:extLst>
      <p:ext uri="{BB962C8B-B14F-4D97-AF65-F5344CB8AC3E}">
        <p14:creationId xmlns:p14="http://schemas.microsoft.com/office/powerpoint/2010/main" val="27817884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Slide.  Do</a:t>
            </a:r>
            <a:r>
              <a:rPr lang="en-US" baseline="0" dirty="0" smtClean="0"/>
              <a:t> not forget to sign and date the conference memo.  Emphasize to the employee, that the signatures confirms receipt of the conference memo and that he/she has five days to write his/her rebuttal.  </a:t>
            </a:r>
            <a:endParaRPr lang="en-US" dirty="0"/>
          </a:p>
        </p:txBody>
      </p:sp>
      <p:sp>
        <p:nvSpPr>
          <p:cNvPr id="4" name="Slide Number Placeholder 3"/>
          <p:cNvSpPr>
            <a:spLocks noGrp="1"/>
          </p:cNvSpPr>
          <p:nvPr>
            <p:ph type="sldNum" sz="quarter" idx="10"/>
          </p:nvPr>
        </p:nvSpPr>
        <p:spPr/>
        <p:txBody>
          <a:bodyPr/>
          <a:lstStyle/>
          <a:p>
            <a:fld id="{D516E0BC-51EE-4218-A209-CC610A508EDD}" type="slidenum">
              <a:rPr lang="en-US" smtClean="0"/>
              <a:pPr/>
              <a:t>11</a:t>
            </a:fld>
            <a:endParaRPr lang="en-US" dirty="0"/>
          </a:p>
        </p:txBody>
      </p:sp>
    </p:spTree>
    <p:extLst>
      <p:ext uri="{BB962C8B-B14F-4D97-AF65-F5344CB8AC3E}">
        <p14:creationId xmlns:p14="http://schemas.microsoft.com/office/powerpoint/2010/main" val="27817884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an example of a Blank Conference Memo.</a:t>
            </a:r>
            <a:r>
              <a:rPr lang="en-US" baseline="0" dirty="0" smtClean="0"/>
              <a:t>  The date, employee name, employee number, school, From, Title and “Re” or purpose of the document must all be filled out.  Specific dates and ‘what the meeting” is all about should be clearly stated on the memo.  </a:t>
            </a:r>
            <a:endParaRPr lang="en-US" dirty="0"/>
          </a:p>
        </p:txBody>
      </p:sp>
      <p:sp>
        <p:nvSpPr>
          <p:cNvPr id="4" name="Slide Number Placeholder 3"/>
          <p:cNvSpPr>
            <a:spLocks noGrp="1"/>
          </p:cNvSpPr>
          <p:nvPr>
            <p:ph type="sldNum" sz="quarter" idx="10"/>
          </p:nvPr>
        </p:nvSpPr>
        <p:spPr/>
        <p:txBody>
          <a:bodyPr/>
          <a:lstStyle/>
          <a:p>
            <a:fld id="{D516E0BC-51EE-4218-A209-CC610A508EDD}" type="slidenum">
              <a:rPr lang="en-US" smtClean="0"/>
              <a:pPr/>
              <a:t>12</a:t>
            </a:fld>
            <a:endParaRPr lang="en-US" dirty="0"/>
          </a:p>
        </p:txBody>
      </p:sp>
    </p:spTree>
    <p:extLst>
      <p:ext uri="{BB962C8B-B14F-4D97-AF65-F5344CB8AC3E}">
        <p14:creationId xmlns:p14="http://schemas.microsoft.com/office/powerpoint/2010/main" val="27817884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Slide</a:t>
            </a:r>
            <a:endParaRPr lang="en-US" dirty="0"/>
          </a:p>
        </p:txBody>
      </p:sp>
      <p:sp>
        <p:nvSpPr>
          <p:cNvPr id="4" name="Slide Number Placeholder 3"/>
          <p:cNvSpPr>
            <a:spLocks noGrp="1"/>
          </p:cNvSpPr>
          <p:nvPr>
            <p:ph type="sldNum" sz="quarter" idx="10"/>
          </p:nvPr>
        </p:nvSpPr>
        <p:spPr/>
        <p:txBody>
          <a:bodyPr/>
          <a:lstStyle/>
          <a:p>
            <a:fld id="{D516E0BC-51EE-4218-A209-CC610A508EDD}" type="slidenum">
              <a:rPr lang="en-US" smtClean="0"/>
              <a:pPr/>
              <a:t>13</a:t>
            </a:fld>
            <a:endParaRPr lang="en-US" dirty="0"/>
          </a:p>
        </p:txBody>
      </p:sp>
    </p:spTree>
    <p:extLst>
      <p:ext uri="{BB962C8B-B14F-4D97-AF65-F5344CB8AC3E}">
        <p14:creationId xmlns:p14="http://schemas.microsoft.com/office/powerpoint/2010/main" val="27817884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sample conference</a:t>
            </a:r>
            <a:r>
              <a:rPr lang="en-US" baseline="0" dirty="0" smtClean="0"/>
              <a:t> memo pertaining to 902 A Cause 5 – Discourteous, abusive, or threatening treatment of employees/students. As you can see, the “heading” was properly filled out.  “Rude, discourteous behavior” was stated as the reason for this memo.  The three items discussed during the meeting were all specifically noted and answered the “When, Where, Who, What, and How.”   Read parts of the slide. </a:t>
            </a:r>
          </a:p>
          <a:p>
            <a:endParaRPr lang="en-US" baseline="0" dirty="0" smtClean="0"/>
          </a:p>
          <a:p>
            <a:r>
              <a:rPr lang="en-US" baseline="0" dirty="0" smtClean="0"/>
              <a:t>Say: Notice how specific the points are.  There is a difference between documenting Ms. Doe yelled a Maria versus stating the “Who, What, When, etc.”</a:t>
            </a:r>
            <a:endParaRPr lang="en-US" dirty="0"/>
          </a:p>
        </p:txBody>
      </p:sp>
      <p:sp>
        <p:nvSpPr>
          <p:cNvPr id="4" name="Slide Number Placeholder 3"/>
          <p:cNvSpPr>
            <a:spLocks noGrp="1"/>
          </p:cNvSpPr>
          <p:nvPr>
            <p:ph type="sldNum" sz="quarter" idx="10"/>
          </p:nvPr>
        </p:nvSpPr>
        <p:spPr/>
        <p:txBody>
          <a:bodyPr/>
          <a:lstStyle/>
          <a:p>
            <a:fld id="{D516E0BC-51EE-4218-A209-CC610A508EDD}" type="slidenum">
              <a:rPr lang="en-US" smtClean="0"/>
              <a:pPr/>
              <a:t>14</a:t>
            </a:fld>
            <a:endParaRPr lang="en-US" dirty="0"/>
          </a:p>
        </p:txBody>
      </p:sp>
    </p:spTree>
    <p:extLst>
      <p:ext uri="{BB962C8B-B14F-4D97-AF65-F5344CB8AC3E}">
        <p14:creationId xmlns:p14="http://schemas.microsoft.com/office/powerpoint/2010/main" val="2781788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Slide.  This is the “employee” response</a:t>
            </a:r>
            <a:r>
              <a:rPr lang="en-US" baseline="0" dirty="0" smtClean="0"/>
              <a:t> during the conference memo meeting.</a:t>
            </a:r>
            <a:endParaRPr lang="en-US" dirty="0"/>
          </a:p>
        </p:txBody>
      </p:sp>
      <p:sp>
        <p:nvSpPr>
          <p:cNvPr id="4" name="Slide Number Placeholder 3"/>
          <p:cNvSpPr>
            <a:spLocks noGrp="1"/>
          </p:cNvSpPr>
          <p:nvPr>
            <p:ph type="sldNum" sz="quarter" idx="10"/>
          </p:nvPr>
        </p:nvSpPr>
        <p:spPr/>
        <p:txBody>
          <a:bodyPr/>
          <a:lstStyle/>
          <a:p>
            <a:fld id="{D516E0BC-51EE-4218-A209-CC610A508EDD}" type="slidenum">
              <a:rPr lang="en-US" smtClean="0"/>
              <a:pPr/>
              <a:t>15</a:t>
            </a:fld>
            <a:endParaRPr lang="en-US" dirty="0"/>
          </a:p>
        </p:txBody>
      </p:sp>
    </p:spTree>
    <p:extLst>
      <p:ext uri="{BB962C8B-B14F-4D97-AF65-F5344CB8AC3E}">
        <p14:creationId xmlns:p14="http://schemas.microsoft.com/office/powerpoint/2010/main" val="27817884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part where</a:t>
            </a:r>
            <a:r>
              <a:rPr lang="en-US" baseline="0" dirty="0" smtClean="0"/>
              <a:t> the manager issuing the conference memo (whether the FSM or the AFSS) would write down all the assistance and guidance that was offered to the employee.  (</a:t>
            </a:r>
            <a:r>
              <a:rPr lang="en-US" dirty="0" smtClean="0"/>
              <a:t>Read parts of the Slide).  </a:t>
            </a:r>
          </a:p>
          <a:p>
            <a:endParaRPr lang="en-US" dirty="0" smtClean="0"/>
          </a:p>
          <a:p>
            <a:r>
              <a:rPr lang="en-US" dirty="0" smtClean="0"/>
              <a:t>Say: Do not forget</a:t>
            </a:r>
            <a:r>
              <a:rPr lang="en-US" baseline="0" dirty="0" smtClean="0"/>
              <a:t> to sign and date the document.</a:t>
            </a:r>
            <a:endParaRPr lang="en-US" dirty="0"/>
          </a:p>
        </p:txBody>
      </p:sp>
      <p:sp>
        <p:nvSpPr>
          <p:cNvPr id="4" name="Slide Number Placeholder 3"/>
          <p:cNvSpPr>
            <a:spLocks noGrp="1"/>
          </p:cNvSpPr>
          <p:nvPr>
            <p:ph type="sldNum" sz="quarter" idx="10"/>
          </p:nvPr>
        </p:nvSpPr>
        <p:spPr/>
        <p:txBody>
          <a:bodyPr/>
          <a:lstStyle/>
          <a:p>
            <a:fld id="{D516E0BC-51EE-4218-A209-CC610A508EDD}" type="slidenum">
              <a:rPr lang="en-US" smtClean="0"/>
              <a:pPr/>
              <a:t>16</a:t>
            </a:fld>
            <a:endParaRPr lang="en-US" dirty="0"/>
          </a:p>
        </p:txBody>
      </p:sp>
    </p:spTree>
    <p:extLst>
      <p:ext uri="{BB962C8B-B14F-4D97-AF65-F5344CB8AC3E}">
        <p14:creationId xmlns:p14="http://schemas.microsoft.com/office/powerpoint/2010/main" val="27817884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a:t>
            </a:r>
            <a:r>
              <a:rPr lang="en-US" baseline="0" dirty="0" smtClean="0"/>
              <a:t> second example of a conference memo pertaining to 902A Cause (14) – Frequent Unexcused Absence/Tardies.</a:t>
            </a:r>
          </a:p>
          <a:p>
            <a:r>
              <a:rPr lang="en-US" dirty="0" smtClean="0"/>
              <a:t>Read Slide</a:t>
            </a:r>
          </a:p>
          <a:p>
            <a:r>
              <a:rPr lang="en-US" dirty="0" smtClean="0"/>
              <a:t>Note how dates and number of occurrences</a:t>
            </a:r>
            <a:r>
              <a:rPr lang="en-US" baseline="0" dirty="0" smtClean="0"/>
              <a:t> when the employee has been absent and late were all specified and accurately written on the items that were discussed.  </a:t>
            </a:r>
            <a:endParaRPr lang="en-US" dirty="0"/>
          </a:p>
        </p:txBody>
      </p:sp>
      <p:sp>
        <p:nvSpPr>
          <p:cNvPr id="4" name="Slide Number Placeholder 3"/>
          <p:cNvSpPr>
            <a:spLocks noGrp="1"/>
          </p:cNvSpPr>
          <p:nvPr>
            <p:ph type="sldNum" sz="quarter" idx="10"/>
          </p:nvPr>
        </p:nvSpPr>
        <p:spPr/>
        <p:txBody>
          <a:bodyPr/>
          <a:lstStyle/>
          <a:p>
            <a:fld id="{D516E0BC-51EE-4218-A209-CC610A508EDD}" type="slidenum">
              <a:rPr lang="en-US" smtClean="0"/>
              <a:pPr/>
              <a:t>17</a:t>
            </a:fld>
            <a:endParaRPr lang="en-US" dirty="0"/>
          </a:p>
        </p:txBody>
      </p:sp>
    </p:spTree>
    <p:extLst>
      <p:ext uri="{BB962C8B-B14F-4D97-AF65-F5344CB8AC3E}">
        <p14:creationId xmlns:p14="http://schemas.microsoft.com/office/powerpoint/2010/main" val="27817884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Slide.  This is the employee’s response</a:t>
            </a:r>
            <a:r>
              <a:rPr lang="en-US" baseline="0" dirty="0" smtClean="0"/>
              <a:t> to the issues that were discussed earlier.</a:t>
            </a:r>
            <a:endParaRPr lang="en-US" dirty="0"/>
          </a:p>
        </p:txBody>
      </p:sp>
      <p:sp>
        <p:nvSpPr>
          <p:cNvPr id="4" name="Slide Number Placeholder 3"/>
          <p:cNvSpPr>
            <a:spLocks noGrp="1"/>
          </p:cNvSpPr>
          <p:nvPr>
            <p:ph type="sldNum" sz="quarter" idx="10"/>
          </p:nvPr>
        </p:nvSpPr>
        <p:spPr/>
        <p:txBody>
          <a:bodyPr/>
          <a:lstStyle/>
          <a:p>
            <a:fld id="{D516E0BC-51EE-4218-A209-CC610A508EDD}" type="slidenum">
              <a:rPr lang="en-US" smtClean="0"/>
              <a:pPr/>
              <a:t>18</a:t>
            </a:fld>
            <a:endParaRPr lang="en-US" dirty="0"/>
          </a:p>
        </p:txBody>
      </p:sp>
    </p:spTree>
    <p:extLst>
      <p:ext uri="{BB962C8B-B14F-4D97-AF65-F5344CB8AC3E}">
        <p14:creationId xmlns:p14="http://schemas.microsoft.com/office/powerpoint/2010/main" val="27817884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Read Slide. </a:t>
            </a:r>
            <a:r>
              <a:rPr lang="en-US" baseline="0" dirty="0" smtClean="0"/>
              <a:t>Ensure that any Incident Logs, Absence/Tardy logs, payroll timecards and/or timesheets, and copies of the pages on the employee handbook noting the policies/procedures that were violated should accompany this document as back-up.</a:t>
            </a:r>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D516E0BC-51EE-4218-A209-CC610A508EDD}" type="slidenum">
              <a:rPr lang="en-US" smtClean="0"/>
              <a:pPr/>
              <a:t>19</a:t>
            </a:fld>
            <a:endParaRPr lang="en-US" dirty="0"/>
          </a:p>
        </p:txBody>
      </p:sp>
    </p:spTree>
    <p:extLst>
      <p:ext uri="{BB962C8B-B14F-4D97-AF65-F5344CB8AC3E}">
        <p14:creationId xmlns:p14="http://schemas.microsoft.com/office/powerpoint/2010/main" val="2781788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Slide.  Note,</a:t>
            </a:r>
            <a:r>
              <a:rPr lang="en-US" baseline="0" dirty="0" smtClean="0"/>
              <a:t> in most cases progressive discipline should occur.  There are instances where actions are at a higher level that warrants immediate discipline. Our</a:t>
            </a:r>
            <a:r>
              <a:rPr lang="en-US" dirty="0" smtClean="0"/>
              <a:t> goal is</a:t>
            </a:r>
            <a:r>
              <a:rPr lang="en-US" baseline="0" dirty="0" smtClean="0"/>
              <a:t> to provide all of you, Food Service Managers, the training that would equip you to effectively write a conference memo for your cafeteria staff if necessary.  </a:t>
            </a:r>
            <a:endParaRPr lang="en-US" dirty="0"/>
          </a:p>
        </p:txBody>
      </p:sp>
      <p:sp>
        <p:nvSpPr>
          <p:cNvPr id="4" name="Slide Number Placeholder 3"/>
          <p:cNvSpPr>
            <a:spLocks noGrp="1"/>
          </p:cNvSpPr>
          <p:nvPr>
            <p:ph type="sldNum" sz="quarter" idx="10"/>
          </p:nvPr>
        </p:nvSpPr>
        <p:spPr/>
        <p:txBody>
          <a:bodyPr/>
          <a:lstStyle/>
          <a:p>
            <a:fld id="{D516E0BC-51EE-4218-A209-CC610A508EDD}" type="slidenum">
              <a:rPr lang="en-US" smtClean="0"/>
              <a:pPr/>
              <a:t>2</a:t>
            </a:fld>
            <a:endParaRPr lang="en-US" dirty="0"/>
          </a:p>
        </p:txBody>
      </p:sp>
    </p:spTree>
    <p:extLst>
      <p:ext uri="{BB962C8B-B14F-4D97-AF65-F5344CB8AC3E}">
        <p14:creationId xmlns:p14="http://schemas.microsoft.com/office/powerpoint/2010/main" val="27817884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third example of a conference memo pertaining to</a:t>
            </a:r>
            <a:r>
              <a:rPr lang="en-US" baseline="0" dirty="0" smtClean="0"/>
              <a:t> 902A Cause (4) – Dereliction of Duty/Inattention to Duty.</a:t>
            </a:r>
          </a:p>
          <a:p>
            <a:r>
              <a:rPr lang="en-US" dirty="0" smtClean="0"/>
              <a:t>Read Slide.  Again, notice the “Who, When,</a:t>
            </a:r>
            <a:r>
              <a:rPr lang="en-US" baseline="0" dirty="0" smtClean="0"/>
              <a:t> Where, What, How” questions were all written clearly as the three issues that were discussed during the conference.  </a:t>
            </a:r>
            <a:endParaRPr lang="en-US" dirty="0"/>
          </a:p>
        </p:txBody>
      </p:sp>
      <p:sp>
        <p:nvSpPr>
          <p:cNvPr id="4" name="Slide Number Placeholder 3"/>
          <p:cNvSpPr>
            <a:spLocks noGrp="1"/>
          </p:cNvSpPr>
          <p:nvPr>
            <p:ph type="sldNum" sz="quarter" idx="10"/>
          </p:nvPr>
        </p:nvSpPr>
        <p:spPr/>
        <p:txBody>
          <a:bodyPr/>
          <a:lstStyle/>
          <a:p>
            <a:fld id="{D516E0BC-51EE-4218-A209-CC610A508EDD}" type="slidenum">
              <a:rPr lang="en-US" smtClean="0"/>
              <a:pPr/>
              <a:t>20</a:t>
            </a:fld>
            <a:endParaRPr lang="en-US" dirty="0"/>
          </a:p>
        </p:txBody>
      </p:sp>
    </p:spTree>
    <p:extLst>
      <p:ext uri="{BB962C8B-B14F-4D97-AF65-F5344CB8AC3E}">
        <p14:creationId xmlns:p14="http://schemas.microsoft.com/office/powerpoint/2010/main" val="27817884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Slide  Once</a:t>
            </a:r>
            <a:r>
              <a:rPr lang="en-US" baseline="0" dirty="0" smtClean="0"/>
              <a:t> again, this is the employee response to all the issues that were brought up during the meeting.</a:t>
            </a:r>
            <a:endParaRPr lang="en-US" dirty="0"/>
          </a:p>
        </p:txBody>
      </p:sp>
      <p:sp>
        <p:nvSpPr>
          <p:cNvPr id="4" name="Slide Number Placeholder 3"/>
          <p:cNvSpPr>
            <a:spLocks noGrp="1"/>
          </p:cNvSpPr>
          <p:nvPr>
            <p:ph type="sldNum" sz="quarter" idx="10"/>
          </p:nvPr>
        </p:nvSpPr>
        <p:spPr/>
        <p:txBody>
          <a:bodyPr/>
          <a:lstStyle/>
          <a:p>
            <a:fld id="{D516E0BC-51EE-4218-A209-CC610A508EDD}" type="slidenum">
              <a:rPr lang="en-US" smtClean="0"/>
              <a:pPr/>
              <a:t>21</a:t>
            </a:fld>
            <a:endParaRPr lang="en-US" dirty="0"/>
          </a:p>
        </p:txBody>
      </p:sp>
    </p:spTree>
    <p:extLst>
      <p:ext uri="{BB962C8B-B14F-4D97-AF65-F5344CB8AC3E}">
        <p14:creationId xmlns:p14="http://schemas.microsoft.com/office/powerpoint/2010/main" val="27817884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Slide  By now, you should have a working</a:t>
            </a:r>
            <a:r>
              <a:rPr lang="en-US" baseline="0" dirty="0" smtClean="0"/>
              <a:t> knowledge of what comprises a conference memo and how to write one should an occasion rise in your own cafeteria.  Remember, to successfully write a conference memo, you must be:  specific and brief in writing relevant details.  Do not forget to attach any back-up documents as proof that you have given previous training, guidance, and assistance to your employee.</a:t>
            </a:r>
            <a:endParaRPr lang="en-US" dirty="0"/>
          </a:p>
        </p:txBody>
      </p:sp>
      <p:sp>
        <p:nvSpPr>
          <p:cNvPr id="4" name="Slide Number Placeholder 3"/>
          <p:cNvSpPr>
            <a:spLocks noGrp="1"/>
          </p:cNvSpPr>
          <p:nvPr>
            <p:ph type="sldNum" sz="quarter" idx="10"/>
          </p:nvPr>
        </p:nvSpPr>
        <p:spPr/>
        <p:txBody>
          <a:bodyPr/>
          <a:lstStyle/>
          <a:p>
            <a:fld id="{D516E0BC-51EE-4218-A209-CC610A508EDD}" type="slidenum">
              <a:rPr lang="en-US" smtClean="0"/>
              <a:pPr/>
              <a:t>22</a:t>
            </a:fld>
            <a:endParaRPr lang="en-US" dirty="0"/>
          </a:p>
        </p:txBody>
      </p:sp>
    </p:spTree>
    <p:extLst>
      <p:ext uri="{BB962C8B-B14F-4D97-AF65-F5344CB8AC3E}">
        <p14:creationId xmlns:p14="http://schemas.microsoft.com/office/powerpoint/2010/main" val="27817884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Slide</a:t>
            </a:r>
            <a:endParaRPr lang="en-US" dirty="0"/>
          </a:p>
        </p:txBody>
      </p:sp>
      <p:sp>
        <p:nvSpPr>
          <p:cNvPr id="4" name="Slide Number Placeholder 3"/>
          <p:cNvSpPr>
            <a:spLocks noGrp="1"/>
          </p:cNvSpPr>
          <p:nvPr>
            <p:ph type="sldNum" sz="quarter" idx="10"/>
          </p:nvPr>
        </p:nvSpPr>
        <p:spPr/>
        <p:txBody>
          <a:bodyPr/>
          <a:lstStyle/>
          <a:p>
            <a:fld id="{D516E0BC-51EE-4218-A209-CC610A508EDD}" type="slidenum">
              <a:rPr lang="en-US" smtClean="0"/>
              <a:pPr/>
              <a:t>3</a:t>
            </a:fld>
            <a:endParaRPr lang="en-US" dirty="0"/>
          </a:p>
        </p:txBody>
      </p:sp>
    </p:spTree>
    <p:extLst>
      <p:ext uri="{BB962C8B-B14F-4D97-AF65-F5344CB8AC3E}">
        <p14:creationId xmlns:p14="http://schemas.microsoft.com/office/powerpoint/2010/main" val="2781788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What is a Conference Memo?  A conference memo </a:t>
            </a:r>
            <a:r>
              <a:rPr lang="en-US" dirty="0" smtClean="0">
                <a:solidFill>
                  <a:srgbClr val="000000"/>
                </a:solidFill>
              </a:rPr>
              <a:t>identifies what the employee knows or should know, offers assistance, and states consequence if not followed.   </a:t>
            </a:r>
            <a:r>
              <a:rPr lang="en-US" dirty="0" smtClean="0"/>
              <a:t>The Personnel Commission</a:t>
            </a:r>
            <a:r>
              <a:rPr lang="en-US" baseline="0" dirty="0" smtClean="0"/>
              <a:t> considers </a:t>
            </a:r>
            <a:r>
              <a:rPr lang="en-US" dirty="0" smtClean="0"/>
              <a:t>Conference</a:t>
            </a:r>
            <a:r>
              <a:rPr lang="en-US" baseline="0" dirty="0" smtClean="0"/>
              <a:t> Memos as the first step towards progressive discipline.  However, FSD uses an incident log to serve as a training tool.  Remember, an employee should have already been given an incident log(s) prior to the issuance of a conference memo.  A Food Service Manager may also write a Conference Memo, witnessed by a SRFSW or AFSS.  The employee may request a Union Representative to be present when a conference memo is issued.  It is a good idea to have a district witness present whenever a union representative is present during the issuance of a conference memo.</a:t>
            </a:r>
            <a:endParaRPr lang="en-US" dirty="0"/>
          </a:p>
        </p:txBody>
      </p:sp>
      <p:sp>
        <p:nvSpPr>
          <p:cNvPr id="4" name="Slide Number Placeholder 3"/>
          <p:cNvSpPr>
            <a:spLocks noGrp="1"/>
          </p:cNvSpPr>
          <p:nvPr>
            <p:ph type="sldNum" sz="quarter" idx="10"/>
          </p:nvPr>
        </p:nvSpPr>
        <p:spPr/>
        <p:txBody>
          <a:bodyPr/>
          <a:lstStyle/>
          <a:p>
            <a:fld id="{D516E0BC-51EE-4218-A209-CC610A508EDD}" type="slidenum">
              <a:rPr lang="en-US" smtClean="0"/>
              <a:t>4</a:t>
            </a:fld>
            <a:endParaRPr lang="en-US" dirty="0"/>
          </a:p>
        </p:txBody>
      </p:sp>
    </p:spTree>
    <p:extLst>
      <p:ext uri="{BB962C8B-B14F-4D97-AF65-F5344CB8AC3E}">
        <p14:creationId xmlns:p14="http://schemas.microsoft.com/office/powerpoint/2010/main" val="4155927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will be discussing</a:t>
            </a:r>
            <a:r>
              <a:rPr lang="en-US" baseline="0" dirty="0" smtClean="0"/>
              <a:t> the different parts of a conference memo.  First is the Heading.  Read the slide.</a:t>
            </a:r>
            <a:endParaRPr lang="en-US" dirty="0"/>
          </a:p>
        </p:txBody>
      </p:sp>
      <p:sp>
        <p:nvSpPr>
          <p:cNvPr id="4" name="Slide Number Placeholder 3"/>
          <p:cNvSpPr>
            <a:spLocks noGrp="1"/>
          </p:cNvSpPr>
          <p:nvPr>
            <p:ph type="sldNum" sz="quarter" idx="10"/>
          </p:nvPr>
        </p:nvSpPr>
        <p:spPr/>
        <p:txBody>
          <a:bodyPr/>
          <a:lstStyle/>
          <a:p>
            <a:fld id="{D516E0BC-51EE-4218-A209-CC610A508EDD}" type="slidenum">
              <a:rPr lang="en-US" smtClean="0"/>
              <a:pPr/>
              <a:t>5</a:t>
            </a:fld>
            <a:endParaRPr lang="en-US" dirty="0"/>
          </a:p>
        </p:txBody>
      </p:sp>
    </p:spTree>
    <p:extLst>
      <p:ext uri="{BB962C8B-B14F-4D97-AF65-F5344CB8AC3E}">
        <p14:creationId xmlns:p14="http://schemas.microsoft.com/office/powerpoint/2010/main" val="2781788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second part is the Opening Paragraph.  </a:t>
            </a:r>
            <a:r>
              <a:rPr lang="en-US" dirty="0" smtClean="0"/>
              <a:t>Read Slide</a:t>
            </a:r>
            <a:endParaRPr lang="en-US" dirty="0"/>
          </a:p>
        </p:txBody>
      </p:sp>
      <p:sp>
        <p:nvSpPr>
          <p:cNvPr id="4" name="Slide Number Placeholder 3"/>
          <p:cNvSpPr>
            <a:spLocks noGrp="1"/>
          </p:cNvSpPr>
          <p:nvPr>
            <p:ph type="sldNum" sz="quarter" idx="10"/>
          </p:nvPr>
        </p:nvSpPr>
        <p:spPr/>
        <p:txBody>
          <a:bodyPr/>
          <a:lstStyle/>
          <a:p>
            <a:fld id="{D516E0BC-51EE-4218-A209-CC610A508EDD}" type="slidenum">
              <a:rPr lang="en-US" smtClean="0"/>
              <a:pPr/>
              <a:t>6</a:t>
            </a:fld>
            <a:endParaRPr lang="en-US" dirty="0"/>
          </a:p>
        </p:txBody>
      </p:sp>
    </p:spTree>
    <p:extLst>
      <p:ext uri="{BB962C8B-B14F-4D97-AF65-F5344CB8AC3E}">
        <p14:creationId xmlns:p14="http://schemas.microsoft.com/office/powerpoint/2010/main" val="2781788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 we go to Section “A.”  It is important that</a:t>
            </a:r>
            <a:r>
              <a:rPr lang="en-US" baseline="0" dirty="0" smtClean="0"/>
              <a:t> you be specific in writing down the details of what happened.  Use the shortest possible description.  It doesn’t have to be in complete sentences.  You may write in bullet points.  Examples will be shown later on during the presentation.</a:t>
            </a:r>
            <a:endParaRPr lang="en-US" dirty="0"/>
          </a:p>
        </p:txBody>
      </p:sp>
      <p:sp>
        <p:nvSpPr>
          <p:cNvPr id="4" name="Slide Number Placeholder 3"/>
          <p:cNvSpPr>
            <a:spLocks noGrp="1"/>
          </p:cNvSpPr>
          <p:nvPr>
            <p:ph type="sldNum" sz="quarter" idx="10"/>
          </p:nvPr>
        </p:nvSpPr>
        <p:spPr/>
        <p:txBody>
          <a:bodyPr/>
          <a:lstStyle/>
          <a:p>
            <a:fld id="{D516E0BC-51EE-4218-A209-CC610A508EDD}" type="slidenum">
              <a:rPr lang="en-US" smtClean="0"/>
              <a:pPr/>
              <a:t>7</a:t>
            </a:fld>
            <a:endParaRPr lang="en-US" dirty="0"/>
          </a:p>
        </p:txBody>
      </p:sp>
    </p:spTree>
    <p:extLst>
      <p:ext uri="{BB962C8B-B14F-4D97-AF65-F5344CB8AC3E}">
        <p14:creationId xmlns:p14="http://schemas.microsoft.com/office/powerpoint/2010/main" val="2781788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Section B is the employee portion of the conference memo.</a:t>
            </a:r>
            <a:r>
              <a:rPr lang="en-US" baseline="0" dirty="0" smtClean="0"/>
              <a:t>  </a:t>
            </a:r>
            <a:r>
              <a:rPr lang="en-US" dirty="0" smtClean="0"/>
              <a:t>Read Slide</a:t>
            </a:r>
            <a:endParaRPr lang="en-US" dirty="0"/>
          </a:p>
        </p:txBody>
      </p:sp>
      <p:sp>
        <p:nvSpPr>
          <p:cNvPr id="4" name="Slide Number Placeholder 3"/>
          <p:cNvSpPr>
            <a:spLocks noGrp="1"/>
          </p:cNvSpPr>
          <p:nvPr>
            <p:ph type="sldNum" sz="quarter" idx="10"/>
          </p:nvPr>
        </p:nvSpPr>
        <p:spPr/>
        <p:txBody>
          <a:bodyPr/>
          <a:lstStyle/>
          <a:p>
            <a:fld id="{D516E0BC-51EE-4218-A209-CC610A508EDD}" type="slidenum">
              <a:rPr lang="en-US" smtClean="0"/>
              <a:pPr/>
              <a:t>8</a:t>
            </a:fld>
            <a:endParaRPr lang="en-US" dirty="0"/>
          </a:p>
        </p:txBody>
      </p:sp>
    </p:spTree>
    <p:extLst>
      <p:ext uri="{BB962C8B-B14F-4D97-AF65-F5344CB8AC3E}">
        <p14:creationId xmlns:p14="http://schemas.microsoft.com/office/powerpoint/2010/main" val="27817884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Section C is the manager’s section</a:t>
            </a:r>
            <a:r>
              <a:rPr lang="en-US" baseline="0" dirty="0" smtClean="0"/>
              <a:t> of the conference memo.  </a:t>
            </a:r>
            <a:r>
              <a:rPr lang="en-US" dirty="0" smtClean="0"/>
              <a:t>Read Slide</a:t>
            </a:r>
            <a:endParaRPr lang="en-US" dirty="0"/>
          </a:p>
        </p:txBody>
      </p:sp>
      <p:sp>
        <p:nvSpPr>
          <p:cNvPr id="4" name="Slide Number Placeholder 3"/>
          <p:cNvSpPr>
            <a:spLocks noGrp="1"/>
          </p:cNvSpPr>
          <p:nvPr>
            <p:ph type="sldNum" sz="quarter" idx="10"/>
          </p:nvPr>
        </p:nvSpPr>
        <p:spPr/>
        <p:txBody>
          <a:bodyPr/>
          <a:lstStyle/>
          <a:p>
            <a:fld id="{D516E0BC-51EE-4218-A209-CC610A508EDD}" type="slidenum">
              <a:rPr lang="en-US" smtClean="0"/>
              <a:pPr/>
              <a:t>9</a:t>
            </a:fld>
            <a:endParaRPr lang="en-US" dirty="0"/>
          </a:p>
        </p:txBody>
      </p:sp>
    </p:spTree>
    <p:extLst>
      <p:ext uri="{BB962C8B-B14F-4D97-AF65-F5344CB8AC3E}">
        <p14:creationId xmlns:p14="http://schemas.microsoft.com/office/powerpoint/2010/main" val="27817884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2762D3-DF72-D540-898C-C4A40E3E62D9}" type="datetimeFigureOut">
              <a:rPr lang="en-US" smtClean="0"/>
              <a:t>11/23/2015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AE1649-C190-1E44-AAD5-C129AA553731}" type="slidenum">
              <a:rPr lang="en-US" smtClean="0"/>
              <a:t>‹#›</a:t>
            </a:fld>
            <a:endParaRPr lang="en-US" dirty="0"/>
          </a:p>
        </p:txBody>
      </p:sp>
      <p:pic>
        <p:nvPicPr>
          <p:cNvPr id="7" name="Picture 6" descr="FSD PPP Temp 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1323451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2762D3-DF72-D540-898C-C4A40E3E62D9}" type="datetimeFigureOut">
              <a:rPr lang="en-US" smtClean="0"/>
              <a:t>11/23/2015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AE1649-C190-1E44-AAD5-C129AA553731}" type="slidenum">
              <a:rPr lang="en-US" smtClean="0"/>
              <a:t>‹#›</a:t>
            </a:fld>
            <a:endParaRPr lang="en-US" dirty="0"/>
          </a:p>
        </p:txBody>
      </p:sp>
      <p:pic>
        <p:nvPicPr>
          <p:cNvPr id="7" name="Picture 6" descr="FSD PPP Temp 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2229426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2762D3-DF72-D540-898C-C4A40E3E62D9}" type="datetimeFigureOut">
              <a:rPr lang="en-US" smtClean="0"/>
              <a:t>11/23/2015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AE1649-C190-1E44-AAD5-C129AA553731}" type="slidenum">
              <a:rPr lang="en-US" smtClean="0"/>
              <a:t>‹#›</a:t>
            </a:fld>
            <a:endParaRPr lang="en-US" dirty="0"/>
          </a:p>
        </p:txBody>
      </p:sp>
      <p:pic>
        <p:nvPicPr>
          <p:cNvPr id="7" name="Picture 6" descr="FSD PPP Temp 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3675154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2762D3-DF72-D540-898C-C4A40E3E62D9}" type="datetimeFigureOut">
              <a:rPr lang="en-US" smtClean="0"/>
              <a:t>11/23/2015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AE1649-C190-1E44-AAD5-C129AA553731}" type="slidenum">
              <a:rPr lang="en-US" smtClean="0"/>
              <a:t>‹#›</a:t>
            </a:fld>
            <a:endParaRPr lang="en-US" dirty="0"/>
          </a:p>
        </p:txBody>
      </p:sp>
      <p:pic>
        <p:nvPicPr>
          <p:cNvPr id="7" name="Picture 6" descr="FSD PPP Temp 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3953491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8" name="Picture 7" descr="Sunny Back.png"/>
          <p:cNvPicPr>
            <a:picLocks noChangeAspect="1"/>
          </p:cNvPicPr>
          <p:nvPr userDrawn="1"/>
        </p:nvPicPr>
        <p:blipFill>
          <a:blip r:embed="rId2">
            <a:alphaModFix amt="69000"/>
            <a:extLst>
              <a:ext uri="{28A0092B-C50C-407E-A947-70E740481C1C}">
                <a14:useLocalDpi xmlns:a14="http://schemas.microsoft.com/office/drawing/2010/main" val="0"/>
              </a:ext>
            </a:extLst>
          </a:blip>
          <a:stretch>
            <a:fillRect/>
          </a:stretch>
        </p:blipFill>
        <p:spPr>
          <a:xfrm>
            <a:off x="-17434" y="0"/>
            <a:ext cx="9161434" cy="6880414"/>
          </a:xfrm>
          <a:prstGeom prst="rect">
            <a:avLst/>
          </a:prstGeom>
        </p:spPr>
      </p:pic>
      <p:sp>
        <p:nvSpPr>
          <p:cNvPr id="2" name="Title 1"/>
          <p:cNvSpPr>
            <a:spLocks noGrp="1"/>
          </p:cNvSpPr>
          <p:nvPr>
            <p:ph type="title"/>
          </p:nvPr>
        </p:nvSpPr>
        <p:spPr>
          <a:xfrm>
            <a:off x="2517587" y="4406900"/>
            <a:ext cx="5977126"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517587" y="2906713"/>
            <a:ext cx="5977125"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92DC5D-2FFA-1D43-BE67-4498328BF505}" type="datetimeFigureOut">
              <a:rPr lang="en-US" smtClean="0"/>
              <a:t>11/23/2015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5C4280-C049-3F4D-9821-9F213D5518C1}" type="slidenum">
              <a:rPr lang="en-US" smtClean="0"/>
              <a:t>‹#›</a:t>
            </a:fld>
            <a:endParaRPr lang="en-US" dirty="0"/>
          </a:p>
        </p:txBody>
      </p:sp>
      <p:pic>
        <p:nvPicPr>
          <p:cNvPr id="7" name="Picture 6" descr="FSD PPP Templa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95" y="0"/>
            <a:ext cx="2694791" cy="6858000"/>
          </a:xfrm>
          <a:prstGeom prst="rect">
            <a:avLst/>
          </a:prstGeom>
        </p:spPr>
      </p:pic>
    </p:spTree>
    <p:extLst>
      <p:ext uri="{BB962C8B-B14F-4D97-AF65-F5344CB8AC3E}">
        <p14:creationId xmlns:p14="http://schemas.microsoft.com/office/powerpoint/2010/main" val="3117986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2762D3-DF72-D540-898C-C4A40E3E62D9}" type="datetimeFigureOut">
              <a:rPr lang="en-US" smtClean="0"/>
              <a:t>11/23/2015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AE1649-C190-1E44-AAD5-C129AA553731}" type="slidenum">
              <a:rPr lang="en-US" smtClean="0"/>
              <a:t>‹#›</a:t>
            </a:fld>
            <a:endParaRPr lang="en-US" dirty="0"/>
          </a:p>
        </p:txBody>
      </p:sp>
      <p:pic>
        <p:nvPicPr>
          <p:cNvPr id="8" name="Picture 7" descr="FSD PPP Temp 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1758207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2762D3-DF72-D540-898C-C4A40E3E62D9}" type="datetimeFigureOut">
              <a:rPr lang="en-US" smtClean="0"/>
              <a:t>11/23/2015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9AE1649-C190-1E44-AAD5-C129AA553731}" type="slidenum">
              <a:rPr lang="en-US" smtClean="0"/>
              <a:t>‹#›</a:t>
            </a:fld>
            <a:endParaRPr lang="en-US" dirty="0"/>
          </a:p>
        </p:txBody>
      </p:sp>
      <p:pic>
        <p:nvPicPr>
          <p:cNvPr id="10" name="Picture 9" descr="FSD PPP Temp 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2493063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2762D3-DF72-D540-898C-C4A40E3E62D9}" type="datetimeFigureOut">
              <a:rPr lang="en-US" smtClean="0"/>
              <a:t>11/23/2015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9AE1649-C190-1E44-AAD5-C129AA553731}" type="slidenum">
              <a:rPr lang="en-US" smtClean="0"/>
              <a:t>‹#›</a:t>
            </a:fld>
            <a:endParaRPr lang="en-US" dirty="0"/>
          </a:p>
        </p:txBody>
      </p:sp>
      <p:pic>
        <p:nvPicPr>
          <p:cNvPr id="6" name="Picture 5" descr="FSD PPP Temp 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1437018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2762D3-DF72-D540-898C-C4A40E3E62D9}" type="datetimeFigureOut">
              <a:rPr lang="en-US" smtClean="0"/>
              <a:t>11/23/2015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9AE1649-C190-1E44-AAD5-C129AA553731}" type="slidenum">
              <a:rPr lang="en-US" smtClean="0"/>
              <a:t>‹#›</a:t>
            </a:fld>
            <a:endParaRPr lang="en-US" dirty="0"/>
          </a:p>
        </p:txBody>
      </p:sp>
      <p:pic>
        <p:nvPicPr>
          <p:cNvPr id="5" name="Picture 4" descr="FSD PPP Temp 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2219529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762D3-DF72-D540-898C-C4A40E3E62D9}" type="datetimeFigureOut">
              <a:rPr lang="en-US" smtClean="0"/>
              <a:t>11/23/2015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AE1649-C190-1E44-AAD5-C129AA553731}" type="slidenum">
              <a:rPr lang="en-US" smtClean="0"/>
              <a:t>‹#›</a:t>
            </a:fld>
            <a:endParaRPr lang="en-US" dirty="0"/>
          </a:p>
        </p:txBody>
      </p:sp>
      <p:pic>
        <p:nvPicPr>
          <p:cNvPr id="8" name="Picture 7" descr="FSD PPP Temp 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625784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762D3-DF72-D540-898C-C4A40E3E62D9}" type="datetimeFigureOut">
              <a:rPr lang="en-US" smtClean="0"/>
              <a:t>11/23/2015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AE1649-C190-1E44-AAD5-C129AA553731}" type="slidenum">
              <a:rPr lang="en-US" smtClean="0"/>
              <a:t>‹#›</a:t>
            </a:fld>
            <a:endParaRPr lang="en-US" dirty="0"/>
          </a:p>
        </p:txBody>
      </p:sp>
      <p:pic>
        <p:nvPicPr>
          <p:cNvPr id="8" name="Picture 7" descr="FSD PPP Temp 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03162"/>
            <a:ext cx="9144000" cy="1064029"/>
          </a:xfrm>
          <a:prstGeom prst="rect">
            <a:avLst/>
          </a:prstGeom>
        </p:spPr>
      </p:pic>
    </p:spTree>
    <p:extLst>
      <p:ext uri="{BB962C8B-B14F-4D97-AF65-F5344CB8AC3E}">
        <p14:creationId xmlns:p14="http://schemas.microsoft.com/office/powerpoint/2010/main" val="3313563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2762D3-DF72-D540-898C-C4A40E3E62D9}" type="datetimeFigureOut">
              <a:rPr lang="en-US" smtClean="0"/>
              <a:t>11/23/2015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E1649-C190-1E44-AAD5-C129AA553731}" type="slidenum">
              <a:rPr lang="en-US" smtClean="0"/>
              <a:t>‹#›</a:t>
            </a:fld>
            <a:endParaRPr lang="en-US" dirty="0"/>
          </a:p>
        </p:txBody>
      </p:sp>
    </p:spTree>
    <p:extLst>
      <p:ext uri="{BB962C8B-B14F-4D97-AF65-F5344CB8AC3E}">
        <p14:creationId xmlns:p14="http://schemas.microsoft.com/office/powerpoint/2010/main" val="2610120627"/>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64"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2517587" y="3014290"/>
            <a:ext cx="5977125" cy="1500187"/>
          </a:xfrm>
        </p:spPr>
        <p:txBody>
          <a:bodyPr>
            <a:noAutofit/>
          </a:bodyPr>
          <a:lstStyle/>
          <a:p>
            <a:pPr algn="ctr"/>
            <a:r>
              <a:rPr lang="en-US" sz="4400" dirty="0" smtClean="0">
                <a:solidFill>
                  <a:srgbClr val="000000"/>
                </a:solidFill>
              </a:rPr>
              <a:t>LAUSD</a:t>
            </a:r>
          </a:p>
          <a:p>
            <a:pPr algn="ctr"/>
            <a:r>
              <a:rPr lang="en-US" sz="4400" dirty="0" smtClean="0">
                <a:solidFill>
                  <a:srgbClr val="000000"/>
                </a:solidFill>
              </a:rPr>
              <a:t>Food Services Division </a:t>
            </a:r>
          </a:p>
          <a:p>
            <a:pPr algn="ctr"/>
            <a:r>
              <a:rPr lang="en-US" sz="4400" dirty="0" smtClean="0">
                <a:solidFill>
                  <a:srgbClr val="000000"/>
                </a:solidFill>
              </a:rPr>
              <a:t>Conference Memorandum</a:t>
            </a:r>
          </a:p>
        </p:txBody>
      </p:sp>
      <p:sp>
        <p:nvSpPr>
          <p:cNvPr id="5" name="Date Placeholder 4"/>
          <p:cNvSpPr>
            <a:spLocks noGrp="1"/>
          </p:cNvSpPr>
          <p:nvPr>
            <p:ph type="dt" sz="half" idx="10"/>
          </p:nvPr>
        </p:nvSpPr>
        <p:spPr>
          <a:xfrm>
            <a:off x="7655859" y="6584950"/>
            <a:ext cx="1488141" cy="273050"/>
          </a:xfrm>
        </p:spPr>
        <p:txBody>
          <a:bodyPr/>
          <a:lstStyle/>
          <a:p>
            <a:r>
              <a:rPr lang="en-US" dirty="0" smtClean="0">
                <a:solidFill>
                  <a:srgbClr val="000000"/>
                </a:solidFill>
              </a:rPr>
              <a:t>October 2015</a:t>
            </a:r>
            <a:endParaRPr lang="en-US" dirty="0">
              <a:solidFill>
                <a:srgbClr val="000000"/>
              </a:solidFill>
            </a:endParaRPr>
          </a:p>
        </p:txBody>
      </p:sp>
      <p:sp>
        <p:nvSpPr>
          <p:cNvPr id="4" name="Footer Placeholder 3"/>
          <p:cNvSpPr>
            <a:spLocks noGrp="1"/>
          </p:cNvSpPr>
          <p:nvPr>
            <p:ph type="ftr" sz="quarter" idx="11"/>
          </p:nvPr>
        </p:nvSpPr>
        <p:spPr>
          <a:xfrm>
            <a:off x="3124200" y="6270625"/>
            <a:ext cx="5370512" cy="365125"/>
          </a:xfrm>
        </p:spPr>
        <p:txBody>
          <a:bodyPr/>
          <a:lstStyle/>
          <a:p>
            <a:r>
              <a:rPr lang="en-US" sz="2400" dirty="0" smtClean="0">
                <a:solidFill>
                  <a:srgbClr val="000000"/>
                </a:solidFill>
              </a:rPr>
              <a:t>Provided by LAUSD Food Services Division</a:t>
            </a:r>
            <a:endParaRPr lang="en-US" sz="2400" dirty="0">
              <a:solidFill>
                <a:srgbClr val="000000"/>
              </a:solidFill>
            </a:endParaRPr>
          </a:p>
        </p:txBody>
      </p:sp>
    </p:spTree>
    <p:extLst>
      <p:ext uri="{BB962C8B-B14F-4D97-AF65-F5344CB8AC3E}">
        <p14:creationId xmlns:p14="http://schemas.microsoft.com/office/powerpoint/2010/main" val="37986255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dirty="0" smtClean="0">
                <a:solidFill>
                  <a:srgbClr val="000000"/>
                </a:solidFill>
              </a:rPr>
              <a:t>Conference Memo Should Consist of the following:</a:t>
            </a:r>
            <a:endParaRPr lang="en-US" sz="4000" dirty="0">
              <a:solidFill>
                <a:srgbClr val="000000"/>
              </a:solidFill>
            </a:endParaRPr>
          </a:p>
        </p:txBody>
      </p:sp>
      <p:sp>
        <p:nvSpPr>
          <p:cNvPr id="3" name="Content Placeholder 2"/>
          <p:cNvSpPr>
            <a:spLocks noGrp="1"/>
          </p:cNvSpPr>
          <p:nvPr>
            <p:ph idx="1"/>
          </p:nvPr>
        </p:nvSpPr>
        <p:spPr>
          <a:xfrm>
            <a:off x="457200" y="1600200"/>
            <a:ext cx="8229600" cy="4667435"/>
          </a:xfrm>
        </p:spPr>
        <p:txBody>
          <a:bodyPr>
            <a:normAutofit fontScale="25000" lnSpcReduction="20000"/>
          </a:bodyPr>
          <a:lstStyle/>
          <a:p>
            <a:pPr marL="0" indent="0" algn="ctr">
              <a:buNone/>
            </a:pPr>
            <a:r>
              <a:rPr lang="en-US" sz="8800" b="1" u="sng" dirty="0" smtClean="0">
                <a:solidFill>
                  <a:srgbClr val="000000"/>
                </a:solidFill>
              </a:rPr>
              <a:t>SECTION “D”</a:t>
            </a:r>
            <a:endParaRPr lang="en-US" sz="8800" b="1" u="sng" dirty="0">
              <a:solidFill>
                <a:srgbClr val="000000"/>
              </a:solidFill>
            </a:endParaRPr>
          </a:p>
          <a:p>
            <a:pPr marL="0" indent="0">
              <a:buNone/>
            </a:pPr>
            <a:endParaRPr lang="en-US" sz="8800" dirty="0">
              <a:solidFill>
                <a:srgbClr val="000000"/>
              </a:solidFill>
            </a:endParaRPr>
          </a:p>
          <a:p>
            <a:pPr marL="0" indent="0">
              <a:buNone/>
            </a:pPr>
            <a:r>
              <a:rPr lang="en-US" sz="8800" dirty="0" smtClean="0">
                <a:solidFill>
                  <a:srgbClr val="000000"/>
                </a:solidFill>
              </a:rPr>
              <a:t>During the conference, you were directed to:</a:t>
            </a:r>
          </a:p>
          <a:p>
            <a:pPr>
              <a:buFont typeface="Arial" panose="020B0604020202020204" pitchFamily="34" charset="0"/>
              <a:buChar char="•"/>
            </a:pPr>
            <a:endParaRPr lang="en-US" sz="8800" dirty="0" smtClean="0">
              <a:solidFill>
                <a:srgbClr val="000000"/>
              </a:solidFill>
            </a:endParaRPr>
          </a:p>
          <a:p>
            <a:pPr lvl="1">
              <a:buFont typeface="Arial" panose="020B0604020202020204" pitchFamily="34" charset="0"/>
              <a:buChar char="•"/>
            </a:pPr>
            <a:r>
              <a:rPr lang="en-US" sz="8400" dirty="0" smtClean="0">
                <a:solidFill>
                  <a:srgbClr val="000000"/>
                </a:solidFill>
              </a:rPr>
              <a:t>Write all relevant directives made to the employee during </a:t>
            </a:r>
          </a:p>
          <a:p>
            <a:pPr marL="0" indent="0">
              <a:buNone/>
              <a:tabLst>
                <a:tab pos="341313" algn="l"/>
                <a:tab pos="744538" algn="l"/>
              </a:tabLst>
            </a:pPr>
            <a:r>
              <a:rPr lang="en-US" sz="8800" dirty="0">
                <a:solidFill>
                  <a:srgbClr val="000000"/>
                </a:solidFill>
              </a:rPr>
              <a:t>	</a:t>
            </a:r>
            <a:r>
              <a:rPr lang="en-US" sz="8800" dirty="0" smtClean="0">
                <a:solidFill>
                  <a:srgbClr val="000000"/>
                </a:solidFill>
              </a:rPr>
              <a:t>	the conference</a:t>
            </a:r>
          </a:p>
          <a:p>
            <a:pPr lvl="1">
              <a:buFont typeface="Arial" panose="020B0604020202020204" pitchFamily="34" charset="0"/>
              <a:buChar char="•"/>
            </a:pPr>
            <a:r>
              <a:rPr lang="en-US" sz="8400" dirty="0" smtClean="0">
                <a:solidFill>
                  <a:srgbClr val="000000"/>
                </a:solidFill>
              </a:rPr>
              <a:t>Remember to be specific about important details</a:t>
            </a:r>
            <a:endParaRPr lang="en-US" sz="8400" dirty="0">
              <a:solidFill>
                <a:srgbClr val="000000"/>
              </a:solidFill>
            </a:endParaRPr>
          </a:p>
          <a:p>
            <a:pPr marL="0" indent="0">
              <a:buNone/>
            </a:pPr>
            <a:r>
              <a:rPr lang="en-US" sz="8800" dirty="0">
                <a:solidFill>
                  <a:srgbClr val="000000"/>
                </a:solidFill>
              </a:rPr>
              <a:t> </a:t>
            </a:r>
          </a:p>
          <a:p>
            <a:pPr marL="0" indent="0">
              <a:buNone/>
            </a:pPr>
            <a:r>
              <a:rPr lang="en-US" sz="8800" b="1" dirty="0">
                <a:solidFill>
                  <a:srgbClr val="000000"/>
                </a:solidFill>
              </a:rPr>
              <a:t>PURPOSE:  </a:t>
            </a:r>
            <a:r>
              <a:rPr lang="en-US" sz="8800" b="1" i="1" dirty="0">
                <a:solidFill>
                  <a:srgbClr val="000000"/>
                </a:solidFill>
              </a:rPr>
              <a:t>To </a:t>
            </a:r>
            <a:r>
              <a:rPr lang="en-US" sz="8800" b="1" i="1" dirty="0" smtClean="0">
                <a:solidFill>
                  <a:srgbClr val="000000"/>
                </a:solidFill>
              </a:rPr>
              <a:t>Identify and Memorialize:</a:t>
            </a:r>
            <a:endParaRPr lang="en-US" sz="8800" b="1" i="1" dirty="0">
              <a:solidFill>
                <a:srgbClr val="000000"/>
              </a:solidFill>
            </a:endParaRPr>
          </a:p>
          <a:p>
            <a:pPr lvl="1">
              <a:buFont typeface="Arial" panose="020B0604020202020204" pitchFamily="34" charset="0"/>
              <a:buChar char="•"/>
            </a:pPr>
            <a:r>
              <a:rPr lang="en-US" sz="8400" dirty="0" smtClean="0">
                <a:solidFill>
                  <a:srgbClr val="000000"/>
                </a:solidFill>
              </a:rPr>
              <a:t>The directives given as well as any other instructions for improvement</a:t>
            </a:r>
          </a:p>
          <a:p>
            <a:endParaRPr lang="en-US" sz="8800" dirty="0">
              <a:solidFill>
                <a:srgbClr val="000000"/>
              </a:solidFill>
            </a:endParaRPr>
          </a:p>
          <a:p>
            <a:pPr marL="0" indent="0">
              <a:buNone/>
            </a:pPr>
            <a:r>
              <a:rPr lang="en-US" sz="8000" dirty="0"/>
              <a:t> </a:t>
            </a:r>
            <a:endParaRPr lang="en-US" sz="2400" dirty="0" smtClean="0">
              <a:solidFill>
                <a:srgbClr val="000000"/>
              </a:solidFill>
            </a:endParaRPr>
          </a:p>
          <a:p>
            <a:pPr marL="914400" lvl="1" indent="-514350">
              <a:buFont typeface="+mj-lt"/>
              <a:buAutoNum type="arabicPeriod"/>
            </a:pPr>
            <a:endParaRPr lang="en-US" sz="2400" dirty="0">
              <a:solidFill>
                <a:srgbClr val="000000"/>
              </a:solidFill>
            </a:endParaRPr>
          </a:p>
          <a:p>
            <a:pPr marL="0" indent="0">
              <a:buNone/>
            </a:pPr>
            <a:endParaRPr lang="en-US" sz="2800" dirty="0">
              <a:solidFill>
                <a:srgbClr val="000000"/>
              </a:solidFill>
            </a:endParaRPr>
          </a:p>
          <a:p>
            <a:pPr marL="0" indent="0">
              <a:buNone/>
            </a:pPr>
            <a:r>
              <a:rPr lang="en-US" sz="2800" dirty="0" smtClean="0">
                <a:solidFill>
                  <a:srgbClr val="000000"/>
                </a:solidFill>
              </a:rPr>
              <a:t>  </a:t>
            </a:r>
            <a:endParaRPr lang="en-US" sz="2800" dirty="0">
              <a:solidFill>
                <a:srgbClr val="000000"/>
              </a:solidFill>
            </a:endParaRPr>
          </a:p>
          <a:p>
            <a:endParaRPr lang="en-US" sz="28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5029" y="1497539"/>
            <a:ext cx="1641515" cy="1773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31154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dirty="0" smtClean="0">
                <a:solidFill>
                  <a:srgbClr val="000000"/>
                </a:solidFill>
              </a:rPr>
              <a:t>Conference Memo Should Consist of the following:</a:t>
            </a:r>
            <a:endParaRPr lang="en-US" sz="4000" dirty="0">
              <a:solidFill>
                <a:srgbClr val="000000"/>
              </a:solidFill>
            </a:endParaRPr>
          </a:p>
        </p:txBody>
      </p:sp>
      <p:sp>
        <p:nvSpPr>
          <p:cNvPr id="3" name="Content Placeholder 2"/>
          <p:cNvSpPr>
            <a:spLocks noGrp="1"/>
          </p:cNvSpPr>
          <p:nvPr>
            <p:ph idx="1"/>
          </p:nvPr>
        </p:nvSpPr>
        <p:spPr>
          <a:xfrm>
            <a:off x="457200" y="1417638"/>
            <a:ext cx="8229600" cy="4849997"/>
          </a:xfrm>
        </p:spPr>
        <p:txBody>
          <a:bodyPr>
            <a:normAutofit fontScale="25000" lnSpcReduction="20000"/>
          </a:bodyPr>
          <a:lstStyle/>
          <a:p>
            <a:pPr marL="0" indent="0" algn="ctr">
              <a:buNone/>
            </a:pPr>
            <a:r>
              <a:rPr lang="en-US" sz="8800" b="1" u="sng" dirty="0" smtClean="0">
                <a:solidFill>
                  <a:srgbClr val="000000"/>
                </a:solidFill>
              </a:rPr>
              <a:t>SIGNATURES</a:t>
            </a:r>
            <a:endParaRPr lang="en-US" sz="8800" b="1" u="sng" dirty="0">
              <a:solidFill>
                <a:srgbClr val="000000"/>
              </a:solidFill>
            </a:endParaRPr>
          </a:p>
          <a:p>
            <a:pPr marL="0" indent="0">
              <a:buNone/>
            </a:pPr>
            <a:r>
              <a:rPr lang="en-US" sz="8800" dirty="0" smtClean="0">
                <a:solidFill>
                  <a:srgbClr val="000000"/>
                </a:solidFill>
              </a:rPr>
              <a:t>Standard verbiage:</a:t>
            </a:r>
          </a:p>
          <a:p>
            <a:pPr marL="0" indent="0">
              <a:buNone/>
            </a:pPr>
            <a:endParaRPr lang="en-US" sz="8800" dirty="0">
              <a:solidFill>
                <a:srgbClr val="000000"/>
              </a:solidFill>
            </a:endParaRPr>
          </a:p>
          <a:p>
            <a:pPr marL="0" indent="0">
              <a:buNone/>
            </a:pPr>
            <a:r>
              <a:rPr lang="en-US" sz="8800" dirty="0" smtClean="0">
                <a:solidFill>
                  <a:srgbClr val="000000"/>
                </a:solidFill>
              </a:rPr>
              <a:t>My signature indicates that I have received a copy of the</a:t>
            </a:r>
          </a:p>
          <a:p>
            <a:pPr marL="0" indent="0">
              <a:buNone/>
            </a:pPr>
            <a:r>
              <a:rPr lang="en-US" sz="8800" dirty="0" smtClean="0">
                <a:solidFill>
                  <a:srgbClr val="000000"/>
                </a:solidFill>
              </a:rPr>
              <a:t>Conference memo.  I understand that, if I choose to, I can </a:t>
            </a:r>
          </a:p>
          <a:p>
            <a:pPr marL="0" indent="0">
              <a:buNone/>
            </a:pPr>
            <a:r>
              <a:rPr lang="en-US" sz="8800" dirty="0" smtClean="0">
                <a:solidFill>
                  <a:srgbClr val="000000"/>
                </a:solidFill>
              </a:rPr>
              <a:t>submit a rebuttal or written statement within five (5) days </a:t>
            </a:r>
          </a:p>
          <a:p>
            <a:pPr marL="0" indent="0">
              <a:buNone/>
            </a:pPr>
            <a:r>
              <a:rPr lang="en-US" sz="8800" dirty="0" smtClean="0">
                <a:solidFill>
                  <a:srgbClr val="000000"/>
                </a:solidFill>
              </a:rPr>
              <a:t>from the date of the memo.</a:t>
            </a:r>
          </a:p>
          <a:p>
            <a:pPr marL="0" indent="0">
              <a:buNone/>
            </a:pPr>
            <a:r>
              <a:rPr lang="en-US" sz="8800" dirty="0" smtClean="0">
                <a:solidFill>
                  <a:srgbClr val="000000"/>
                </a:solidFill>
              </a:rPr>
              <a:t> </a:t>
            </a:r>
          </a:p>
          <a:p>
            <a:pPr marL="0" indent="0">
              <a:buNone/>
            </a:pPr>
            <a:r>
              <a:rPr lang="en-US" sz="8800" dirty="0" smtClean="0">
                <a:solidFill>
                  <a:srgbClr val="000000"/>
                </a:solidFill>
              </a:rPr>
              <a:t>Signature and Date lines</a:t>
            </a:r>
          </a:p>
          <a:p>
            <a:pPr marL="0" indent="0">
              <a:buNone/>
            </a:pPr>
            <a:endParaRPr lang="en-US" sz="8800" dirty="0" smtClean="0">
              <a:solidFill>
                <a:srgbClr val="000000"/>
              </a:solidFill>
            </a:endParaRPr>
          </a:p>
          <a:p>
            <a:pPr marL="0" indent="0">
              <a:buNone/>
            </a:pPr>
            <a:r>
              <a:rPr lang="en-US" sz="8800" dirty="0" smtClean="0">
                <a:solidFill>
                  <a:srgbClr val="000000"/>
                </a:solidFill>
              </a:rPr>
              <a:t>Be sure to write your initials next to your name at the top of the page.</a:t>
            </a:r>
          </a:p>
          <a:p>
            <a:pPr marL="0" indent="0">
              <a:buNone/>
            </a:pPr>
            <a:r>
              <a:rPr lang="en-US" sz="8800" dirty="0" smtClean="0">
                <a:solidFill>
                  <a:srgbClr val="000000"/>
                </a:solidFill>
              </a:rPr>
              <a:t>Copy recipients include:  Attendees (e.g. employee, AFSS, FSM, Union)</a:t>
            </a:r>
          </a:p>
          <a:p>
            <a:pPr marL="0" indent="0">
              <a:buNone/>
            </a:pPr>
            <a:endParaRPr lang="en-US" sz="8800" b="1" dirty="0" smtClean="0">
              <a:solidFill>
                <a:srgbClr val="000000"/>
              </a:solidFill>
            </a:endParaRPr>
          </a:p>
          <a:p>
            <a:pPr marL="0" indent="0">
              <a:buNone/>
            </a:pPr>
            <a:r>
              <a:rPr lang="en-US" sz="8800" b="1" dirty="0" smtClean="0">
                <a:solidFill>
                  <a:srgbClr val="000000"/>
                </a:solidFill>
              </a:rPr>
              <a:t>PURPOSE:  </a:t>
            </a:r>
            <a:r>
              <a:rPr lang="en-US" sz="8800" b="1" i="1" dirty="0" smtClean="0">
                <a:solidFill>
                  <a:srgbClr val="000000"/>
                </a:solidFill>
              </a:rPr>
              <a:t>To Confirm receipt &amp; acknowledge directives.</a:t>
            </a:r>
          </a:p>
          <a:p>
            <a:pPr marL="0" indent="0">
              <a:buNone/>
            </a:pPr>
            <a:endParaRPr lang="en-US" sz="8800" dirty="0">
              <a:solidFill>
                <a:srgbClr val="000000"/>
              </a:solidFill>
            </a:endParaRPr>
          </a:p>
          <a:p>
            <a:pPr marL="0" indent="0">
              <a:buNone/>
            </a:pPr>
            <a:r>
              <a:rPr lang="en-US" sz="8000" dirty="0"/>
              <a:t> </a:t>
            </a:r>
            <a:endParaRPr lang="en-US" sz="2400" dirty="0" smtClean="0">
              <a:solidFill>
                <a:srgbClr val="000000"/>
              </a:solidFill>
            </a:endParaRPr>
          </a:p>
          <a:p>
            <a:pPr marL="914400" lvl="1" indent="-514350">
              <a:buFont typeface="+mj-lt"/>
              <a:buAutoNum type="arabicPeriod"/>
            </a:pPr>
            <a:endParaRPr lang="en-US" sz="2400" dirty="0">
              <a:solidFill>
                <a:srgbClr val="000000"/>
              </a:solidFill>
            </a:endParaRPr>
          </a:p>
          <a:p>
            <a:pPr marL="0" indent="0">
              <a:buNone/>
            </a:pPr>
            <a:endParaRPr lang="en-US" sz="2800" dirty="0">
              <a:solidFill>
                <a:srgbClr val="000000"/>
              </a:solidFill>
            </a:endParaRPr>
          </a:p>
          <a:p>
            <a:pPr marL="0" indent="0">
              <a:buNone/>
            </a:pPr>
            <a:r>
              <a:rPr lang="en-US" sz="2800" dirty="0" smtClean="0">
                <a:solidFill>
                  <a:srgbClr val="000000"/>
                </a:solidFill>
              </a:rPr>
              <a:t>  </a:t>
            </a:r>
            <a:endParaRPr lang="en-US" sz="2800" dirty="0">
              <a:solidFill>
                <a:srgbClr val="000000"/>
              </a:solidFill>
            </a:endParaRPr>
          </a:p>
          <a:p>
            <a:endParaRPr lang="en-US" sz="28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5029" y="1497539"/>
            <a:ext cx="1641515" cy="1773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28738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smtClean="0">
                <a:solidFill>
                  <a:srgbClr val="000000"/>
                </a:solidFill>
              </a:rPr>
              <a:t>Sample Blank Conference Memo </a:t>
            </a:r>
            <a:endParaRPr lang="en-US" sz="4000" dirty="0">
              <a:solidFill>
                <a:srgbClr val="000000"/>
              </a:solidFill>
            </a:endParaRPr>
          </a:p>
        </p:txBody>
      </p:sp>
      <p:sp>
        <p:nvSpPr>
          <p:cNvPr id="3" name="Content Placeholder 2"/>
          <p:cNvSpPr>
            <a:spLocks noGrp="1"/>
          </p:cNvSpPr>
          <p:nvPr>
            <p:ph idx="1"/>
          </p:nvPr>
        </p:nvSpPr>
        <p:spPr>
          <a:xfrm>
            <a:off x="457200" y="1417638"/>
            <a:ext cx="8229600" cy="4849997"/>
          </a:xfrm>
        </p:spPr>
        <p:txBody>
          <a:bodyPr>
            <a:normAutofit fontScale="25000" lnSpcReduction="20000"/>
          </a:bodyPr>
          <a:lstStyle/>
          <a:p>
            <a:pPr marL="0" indent="0" algn="ctr">
              <a:buNone/>
            </a:pPr>
            <a:r>
              <a:rPr lang="en-US" sz="7200" b="1" dirty="0">
                <a:solidFill>
                  <a:srgbClr val="000000"/>
                </a:solidFill>
              </a:rPr>
              <a:t>CONFERENCE MEMORANDUM</a:t>
            </a:r>
            <a:endParaRPr lang="en-US" sz="7200" dirty="0">
              <a:solidFill>
                <a:srgbClr val="000000"/>
              </a:solidFill>
            </a:endParaRPr>
          </a:p>
          <a:p>
            <a:pPr marL="0" indent="0">
              <a:buNone/>
            </a:pPr>
            <a:r>
              <a:rPr lang="en-US" sz="2900" dirty="0">
                <a:solidFill>
                  <a:srgbClr val="000000"/>
                </a:solidFill>
              </a:rPr>
              <a:t> </a:t>
            </a:r>
          </a:p>
          <a:p>
            <a:pPr marL="0" indent="0">
              <a:buNone/>
            </a:pPr>
            <a:r>
              <a:rPr lang="en-US" sz="4800" b="1" dirty="0">
                <a:solidFill>
                  <a:srgbClr val="000000"/>
                </a:solidFill>
                <a:latin typeface="Calibri" panose="020F0502020204030204" pitchFamily="34" charset="0"/>
              </a:rPr>
              <a:t>Date:	</a:t>
            </a:r>
            <a:r>
              <a:rPr lang="en-US" sz="4800" dirty="0">
                <a:solidFill>
                  <a:srgbClr val="000000"/>
                </a:solidFill>
                <a:latin typeface="Calibri" panose="020F0502020204030204" pitchFamily="34" charset="0"/>
              </a:rPr>
              <a:t>__________________</a:t>
            </a:r>
          </a:p>
          <a:p>
            <a:pPr marL="0" indent="0">
              <a:buNone/>
            </a:pPr>
            <a:r>
              <a:rPr lang="en-US" sz="4800" b="1" dirty="0">
                <a:solidFill>
                  <a:srgbClr val="000000"/>
                </a:solidFill>
                <a:latin typeface="Calibri" panose="020F0502020204030204" pitchFamily="34" charset="0"/>
              </a:rPr>
              <a:t> </a:t>
            </a:r>
            <a:endParaRPr lang="en-US" sz="4800" dirty="0">
              <a:solidFill>
                <a:srgbClr val="000000"/>
              </a:solidFill>
              <a:latin typeface="Calibri" panose="020F0502020204030204" pitchFamily="34" charset="0"/>
            </a:endParaRPr>
          </a:p>
          <a:p>
            <a:pPr marL="0" indent="0">
              <a:buNone/>
            </a:pPr>
            <a:r>
              <a:rPr lang="en-US" sz="4800" b="1" dirty="0">
                <a:solidFill>
                  <a:srgbClr val="000000"/>
                </a:solidFill>
                <a:latin typeface="Calibri" panose="020F0502020204030204" pitchFamily="34" charset="0"/>
              </a:rPr>
              <a:t>To:	</a:t>
            </a:r>
            <a:r>
              <a:rPr lang="en-US" sz="4800" dirty="0">
                <a:solidFill>
                  <a:srgbClr val="000000"/>
                </a:solidFill>
                <a:latin typeface="Calibri" panose="020F0502020204030204" pitchFamily="34" charset="0"/>
              </a:rPr>
              <a:t>Name_________________________EN___________School/Site______________________</a:t>
            </a:r>
          </a:p>
          <a:p>
            <a:pPr marL="0" indent="0">
              <a:buNone/>
            </a:pPr>
            <a:r>
              <a:rPr lang="en-US" sz="4800" b="1" dirty="0">
                <a:solidFill>
                  <a:srgbClr val="000000"/>
                </a:solidFill>
                <a:latin typeface="Calibri" panose="020F0502020204030204" pitchFamily="34" charset="0"/>
              </a:rPr>
              <a:t> </a:t>
            </a:r>
            <a:endParaRPr lang="en-US" sz="4800" dirty="0">
              <a:solidFill>
                <a:srgbClr val="000000"/>
              </a:solidFill>
              <a:latin typeface="Calibri" panose="020F0502020204030204" pitchFamily="34" charset="0"/>
            </a:endParaRPr>
          </a:p>
          <a:p>
            <a:pPr marL="0" indent="0">
              <a:buNone/>
            </a:pPr>
            <a:r>
              <a:rPr lang="en-US" sz="4800" b="1" dirty="0">
                <a:solidFill>
                  <a:srgbClr val="000000"/>
                </a:solidFill>
                <a:latin typeface="Calibri" panose="020F0502020204030204" pitchFamily="34" charset="0"/>
              </a:rPr>
              <a:t>From</a:t>
            </a:r>
            <a:r>
              <a:rPr lang="en-US" sz="4800" dirty="0">
                <a:solidFill>
                  <a:srgbClr val="000000"/>
                </a:solidFill>
                <a:latin typeface="Calibri" panose="020F0502020204030204" pitchFamily="34" charset="0"/>
              </a:rPr>
              <a:t>:	Name_______________________________ Title__________________________________</a:t>
            </a:r>
          </a:p>
          <a:p>
            <a:pPr marL="0" indent="0">
              <a:buNone/>
            </a:pPr>
            <a:r>
              <a:rPr lang="en-US" sz="4800" b="1" dirty="0">
                <a:solidFill>
                  <a:srgbClr val="000000"/>
                </a:solidFill>
                <a:latin typeface="Calibri" panose="020F0502020204030204" pitchFamily="34" charset="0"/>
              </a:rPr>
              <a:t> </a:t>
            </a:r>
            <a:endParaRPr lang="en-US" sz="4800" dirty="0">
              <a:solidFill>
                <a:srgbClr val="000000"/>
              </a:solidFill>
              <a:latin typeface="Calibri" panose="020F0502020204030204" pitchFamily="34" charset="0"/>
            </a:endParaRPr>
          </a:p>
          <a:p>
            <a:pPr marL="0" indent="0">
              <a:buNone/>
            </a:pPr>
            <a:r>
              <a:rPr lang="en-US" sz="4800" b="1" dirty="0">
                <a:solidFill>
                  <a:srgbClr val="000000"/>
                </a:solidFill>
                <a:latin typeface="Calibri" panose="020F0502020204030204" pitchFamily="34" charset="0"/>
              </a:rPr>
              <a:t>Re:	___________________________________________________________________________</a:t>
            </a:r>
            <a:endParaRPr lang="en-US" sz="4800" dirty="0">
              <a:solidFill>
                <a:srgbClr val="000000"/>
              </a:solidFill>
              <a:latin typeface="Calibri" panose="020F0502020204030204" pitchFamily="34" charset="0"/>
            </a:endParaRPr>
          </a:p>
          <a:p>
            <a:pPr marL="0" indent="0">
              <a:buNone/>
            </a:pPr>
            <a:r>
              <a:rPr lang="en-US" sz="4300" b="1" dirty="0">
                <a:solidFill>
                  <a:srgbClr val="000000"/>
                </a:solidFill>
                <a:latin typeface="Calibri" panose="020F0502020204030204" pitchFamily="34" charset="0"/>
              </a:rPr>
              <a:t> </a:t>
            </a:r>
            <a:endParaRPr lang="en-US" sz="4300" dirty="0">
              <a:solidFill>
                <a:srgbClr val="000000"/>
              </a:solidFill>
              <a:latin typeface="Calibri" panose="020F0502020204030204" pitchFamily="34" charset="0"/>
            </a:endParaRPr>
          </a:p>
          <a:p>
            <a:pPr marL="0" indent="0">
              <a:buNone/>
            </a:pPr>
            <a:r>
              <a:rPr lang="en-US" sz="4800" b="1" dirty="0" smtClean="0">
                <a:solidFill>
                  <a:srgbClr val="000000"/>
                </a:solidFill>
                <a:latin typeface="Calibri" panose="020F0502020204030204" pitchFamily="34" charset="0"/>
              </a:rPr>
              <a:t>On </a:t>
            </a:r>
            <a:r>
              <a:rPr lang="en-US" sz="4800" b="1" dirty="0">
                <a:solidFill>
                  <a:srgbClr val="000000"/>
                </a:solidFill>
                <a:latin typeface="Calibri" panose="020F0502020204030204" pitchFamily="34" charset="0"/>
              </a:rPr>
              <a:t>__________(date), we met regarding_______________________.  Specifically the following was discussed:</a:t>
            </a:r>
          </a:p>
          <a:p>
            <a:pPr marL="0" indent="0">
              <a:buNone/>
            </a:pPr>
            <a:r>
              <a:rPr lang="en-US" sz="43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1)	</a:t>
            </a:r>
          </a:p>
          <a:p>
            <a:pPr marL="0" indent="0">
              <a:buNone/>
            </a:pP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2)	</a:t>
            </a:r>
          </a:p>
          <a:p>
            <a:pPr marL="0" indent="0">
              <a:buNone/>
            </a:pP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3)	</a:t>
            </a:r>
          </a:p>
          <a:p>
            <a:pPr marL="0" indent="0">
              <a:buNone/>
            </a:pPr>
            <a:r>
              <a:rPr lang="en-US" sz="4800" dirty="0">
                <a:solidFill>
                  <a:srgbClr val="000000"/>
                </a:solidFill>
                <a:latin typeface="Calibri" panose="020F0502020204030204" pitchFamily="34" charset="0"/>
              </a:rPr>
              <a:t> </a:t>
            </a:r>
          </a:p>
          <a:p>
            <a:pPr marL="0" indent="0">
              <a:buNone/>
            </a:pPr>
            <a:endParaRPr lang="en-US" sz="1200" b="1" i="1" dirty="0" smtClean="0"/>
          </a:p>
          <a:p>
            <a:pPr marL="0" indent="0">
              <a:buNone/>
            </a:pPr>
            <a:r>
              <a:rPr lang="en-US" sz="4800" b="1" dirty="0">
                <a:solidFill>
                  <a:srgbClr val="000000"/>
                </a:solidFill>
                <a:latin typeface="Calibri" panose="020F0502020204030204" pitchFamily="34" charset="0"/>
              </a:rPr>
              <a:t>During the meeting, you stated:</a:t>
            </a:r>
          </a:p>
          <a:p>
            <a:pPr marL="0" indent="0">
              <a:buNone/>
            </a:pPr>
            <a:r>
              <a:rPr lang="en-US" sz="4800" dirty="0">
                <a:solidFill>
                  <a:srgbClr val="000000"/>
                </a:solidFill>
                <a:latin typeface="Calibri" panose="020F0502020204030204" pitchFamily="34" charset="0"/>
              </a:rPr>
              <a:t>1)	</a:t>
            </a:r>
          </a:p>
          <a:p>
            <a:pPr marL="0" indent="0">
              <a:buNone/>
            </a:pP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2)</a:t>
            </a:r>
          </a:p>
          <a:p>
            <a:pPr marL="0" indent="0">
              <a:buNone/>
            </a:pP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3)	</a:t>
            </a:r>
          </a:p>
          <a:p>
            <a:pPr marL="0" indent="0">
              <a:buNone/>
            </a:pPr>
            <a:r>
              <a:rPr lang="en-US" sz="8800" dirty="0">
                <a:solidFill>
                  <a:srgbClr val="000000"/>
                </a:solidFill>
                <a:latin typeface="Calibri" panose="020F0502020204030204" pitchFamily="34" charset="0"/>
              </a:rPr>
              <a:t> </a:t>
            </a:r>
          </a:p>
          <a:p>
            <a:pPr marL="0" indent="0">
              <a:buNone/>
            </a:pPr>
            <a:endParaRPr lang="en-US" sz="8800" dirty="0">
              <a:solidFill>
                <a:srgbClr val="000000"/>
              </a:solidFill>
            </a:endParaRPr>
          </a:p>
          <a:p>
            <a:pPr marL="0" indent="0">
              <a:buNone/>
            </a:pPr>
            <a:r>
              <a:rPr lang="en-US" sz="8000" dirty="0"/>
              <a:t> </a:t>
            </a:r>
            <a:endParaRPr lang="en-US" sz="2400" dirty="0" smtClean="0">
              <a:solidFill>
                <a:srgbClr val="000000"/>
              </a:solidFill>
            </a:endParaRPr>
          </a:p>
          <a:p>
            <a:pPr marL="914400" lvl="1" indent="-514350">
              <a:buFont typeface="+mj-lt"/>
              <a:buAutoNum type="arabicPeriod"/>
            </a:pPr>
            <a:endParaRPr lang="en-US" sz="2400" dirty="0">
              <a:solidFill>
                <a:srgbClr val="000000"/>
              </a:solidFill>
            </a:endParaRPr>
          </a:p>
          <a:p>
            <a:pPr marL="0" indent="0">
              <a:buNone/>
            </a:pPr>
            <a:endParaRPr lang="en-US" sz="2800" dirty="0">
              <a:solidFill>
                <a:srgbClr val="000000"/>
              </a:solidFill>
            </a:endParaRPr>
          </a:p>
          <a:p>
            <a:pPr marL="0" indent="0">
              <a:buNone/>
            </a:pPr>
            <a:r>
              <a:rPr lang="en-US" sz="2800" dirty="0" smtClean="0">
                <a:solidFill>
                  <a:srgbClr val="000000"/>
                </a:solidFill>
              </a:rPr>
              <a:t>  </a:t>
            </a:r>
            <a:endParaRPr lang="en-US" sz="2800" dirty="0">
              <a:solidFill>
                <a:srgbClr val="000000"/>
              </a:solidFill>
            </a:endParaRPr>
          </a:p>
          <a:p>
            <a:endParaRPr lang="en-US" sz="2800" dirty="0"/>
          </a:p>
        </p:txBody>
      </p:sp>
    </p:spTree>
    <p:extLst>
      <p:ext uri="{BB962C8B-B14F-4D97-AF65-F5344CB8AC3E}">
        <p14:creationId xmlns:p14="http://schemas.microsoft.com/office/powerpoint/2010/main" val="27251273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dirty="0" smtClean="0">
                <a:solidFill>
                  <a:srgbClr val="000000"/>
                </a:solidFill>
              </a:rPr>
              <a:t>Sample Conference Memo </a:t>
            </a:r>
            <a:br>
              <a:rPr lang="en-US" sz="4000" dirty="0" smtClean="0">
                <a:solidFill>
                  <a:srgbClr val="000000"/>
                </a:solidFill>
              </a:rPr>
            </a:br>
            <a:r>
              <a:rPr lang="en-US" sz="4000" dirty="0" smtClean="0">
                <a:solidFill>
                  <a:srgbClr val="000000"/>
                </a:solidFill>
              </a:rPr>
              <a:t>continued . . . </a:t>
            </a:r>
            <a:endParaRPr lang="en-US" sz="4000" dirty="0">
              <a:solidFill>
                <a:srgbClr val="000000"/>
              </a:solidFill>
            </a:endParaRPr>
          </a:p>
        </p:txBody>
      </p:sp>
      <p:sp>
        <p:nvSpPr>
          <p:cNvPr id="3" name="Content Placeholder 2"/>
          <p:cNvSpPr>
            <a:spLocks noGrp="1"/>
          </p:cNvSpPr>
          <p:nvPr>
            <p:ph idx="1"/>
          </p:nvPr>
        </p:nvSpPr>
        <p:spPr>
          <a:xfrm>
            <a:off x="457200" y="1417638"/>
            <a:ext cx="8331693" cy="4849997"/>
          </a:xfrm>
        </p:spPr>
        <p:txBody>
          <a:bodyPr>
            <a:normAutofit fontScale="25000" lnSpcReduction="20000"/>
          </a:bodyPr>
          <a:lstStyle/>
          <a:p>
            <a:pPr marL="0" indent="0">
              <a:buNone/>
            </a:pPr>
            <a:r>
              <a:rPr lang="en-US" sz="1200" dirty="0">
                <a:solidFill>
                  <a:srgbClr val="000000"/>
                </a:solidFill>
              </a:rPr>
              <a:t> </a:t>
            </a:r>
          </a:p>
          <a:p>
            <a:pPr marL="0" indent="0">
              <a:buNone/>
            </a:pPr>
            <a:r>
              <a:rPr lang="en-US" sz="4800" dirty="0">
                <a:solidFill>
                  <a:srgbClr val="000000"/>
                </a:solidFill>
                <a:latin typeface="Calibri" panose="020F0502020204030204" pitchFamily="34" charset="0"/>
              </a:rPr>
              <a:t> </a:t>
            </a:r>
          </a:p>
          <a:p>
            <a:pPr marL="0" indent="0">
              <a:buNone/>
            </a:pPr>
            <a:r>
              <a:rPr lang="en-US" sz="4800" dirty="0">
                <a:solidFill>
                  <a:schemeClr val="tx1">
                    <a:lumMod val="75000"/>
                  </a:schemeClr>
                </a:solidFill>
                <a:latin typeface="Calibri" panose="020F0502020204030204" pitchFamily="34" charset="0"/>
              </a:rPr>
              <a:t> </a:t>
            </a:r>
          </a:p>
          <a:p>
            <a:pPr marL="0" indent="0">
              <a:buNone/>
            </a:pPr>
            <a:r>
              <a:rPr lang="en-US" sz="4800" b="1" dirty="0">
                <a:solidFill>
                  <a:srgbClr val="000000"/>
                </a:solidFill>
                <a:latin typeface="Calibri" panose="020F0502020204030204" pitchFamily="34" charset="0"/>
              </a:rPr>
              <a:t>During the conference, I offered you the following assistance and guidance:</a:t>
            </a:r>
          </a:p>
          <a:p>
            <a:pPr marL="0" indent="0">
              <a:buNone/>
            </a:pPr>
            <a:r>
              <a:rPr lang="en-US" sz="4800" dirty="0">
                <a:solidFill>
                  <a:schemeClr val="tx1">
                    <a:lumMod val="75000"/>
                  </a:schemeClr>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1)</a:t>
            </a:r>
          </a:p>
          <a:p>
            <a:pPr marL="0" indent="0">
              <a:buNone/>
            </a:pPr>
            <a:r>
              <a:rPr lang="en-US" sz="4800" dirty="0">
                <a:solidFill>
                  <a:schemeClr val="tx1">
                    <a:lumMod val="75000"/>
                  </a:schemeClr>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2)</a:t>
            </a:r>
          </a:p>
          <a:p>
            <a:pPr marL="0" indent="0">
              <a:buNone/>
            </a:pP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3</a:t>
            </a:r>
            <a:r>
              <a:rPr lang="en-US" sz="4800" dirty="0">
                <a:solidFill>
                  <a:schemeClr val="tx1">
                    <a:lumMod val="75000"/>
                  </a:schemeClr>
                </a:solidFill>
                <a:latin typeface="Calibri" panose="020F0502020204030204" pitchFamily="34" charset="0"/>
              </a:rPr>
              <a:t>)	</a:t>
            </a:r>
          </a:p>
          <a:p>
            <a:pPr marL="0" indent="0">
              <a:buNone/>
            </a:pPr>
            <a:r>
              <a:rPr lang="en-US" sz="4800" dirty="0">
                <a:solidFill>
                  <a:schemeClr val="tx1">
                    <a:lumMod val="75000"/>
                  </a:schemeClr>
                </a:solidFill>
                <a:latin typeface="Calibri" panose="020F0502020204030204" pitchFamily="34" charset="0"/>
              </a:rPr>
              <a:t> </a:t>
            </a:r>
          </a:p>
          <a:p>
            <a:pPr marL="0" indent="0">
              <a:buNone/>
            </a:pPr>
            <a:endParaRPr lang="en-US" sz="3700" dirty="0">
              <a:solidFill>
                <a:schemeClr val="tx1">
                  <a:lumMod val="75000"/>
                </a:schemeClr>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You can consider all of the above assistance and guidance as directives.  Please be advised that this is a very serious matter and failure to comply with the above directives and/or improvement on your part may result in disciplinary action up to and including dismissal from the District</a:t>
            </a:r>
            <a:r>
              <a:rPr lang="en-US" sz="4800" dirty="0" smtClean="0">
                <a:solidFill>
                  <a:srgbClr val="000000"/>
                </a:solidFill>
                <a:latin typeface="Calibri" panose="020F0502020204030204" pitchFamily="34" charset="0"/>
              </a:rPr>
              <a:t>.</a:t>
            </a:r>
          </a:p>
          <a:p>
            <a:pPr marL="0" indent="0">
              <a:buNone/>
            </a:pPr>
            <a:endParaRPr lang="en-US" sz="4800" dirty="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If you wish to respond to this memorandum, please do so in writing no later than five (5) working days from the date of this document.</a:t>
            </a:r>
          </a:p>
          <a:p>
            <a:pPr marL="0" indent="0">
              <a:buNone/>
            </a:pPr>
            <a:endParaRPr lang="en-US" sz="4800" dirty="0" smtClean="0">
              <a:solidFill>
                <a:srgbClr val="000000"/>
              </a:solidFill>
              <a:latin typeface="Calibri" panose="020F0502020204030204" pitchFamily="34" charset="0"/>
            </a:endParaRPr>
          </a:p>
          <a:p>
            <a:pPr marL="0" indent="0">
              <a:buNone/>
            </a:pPr>
            <a:r>
              <a:rPr lang="en-US" sz="4800" dirty="0" smtClean="0">
                <a:solidFill>
                  <a:srgbClr val="000000"/>
                </a:solidFill>
                <a:latin typeface="Calibri" panose="020F0502020204030204" pitchFamily="34" charset="0"/>
              </a:rPr>
              <a:t>By </a:t>
            </a:r>
            <a:r>
              <a:rPr lang="en-US" sz="4800" dirty="0">
                <a:solidFill>
                  <a:srgbClr val="000000"/>
                </a:solidFill>
                <a:latin typeface="Calibri" panose="020F0502020204030204" pitchFamily="34" charset="0"/>
              </a:rPr>
              <a:t>signing this document, I indicate that I have received a copy. </a:t>
            </a:r>
          </a:p>
          <a:p>
            <a:pPr marL="0" indent="0">
              <a:buNone/>
            </a:pPr>
            <a:endParaRPr lang="en-US" sz="4800" dirty="0" smtClean="0">
              <a:solidFill>
                <a:srgbClr val="000000"/>
              </a:solidFill>
              <a:latin typeface="Calibri" panose="020F0502020204030204" pitchFamily="34" charset="0"/>
            </a:endParaRPr>
          </a:p>
          <a:p>
            <a:pPr marL="0" indent="0">
              <a:buNone/>
            </a:pPr>
            <a:endParaRPr lang="en-US" sz="4800" dirty="0">
              <a:solidFill>
                <a:srgbClr val="000000"/>
              </a:solidFill>
              <a:latin typeface="Calibri" panose="020F0502020204030204" pitchFamily="34" charset="0"/>
            </a:endParaRPr>
          </a:p>
          <a:p>
            <a:pPr marL="0" indent="0">
              <a:buNone/>
            </a:pPr>
            <a:r>
              <a:rPr lang="en-US" sz="4800" dirty="0" smtClean="0">
                <a:solidFill>
                  <a:srgbClr val="000000"/>
                </a:solidFill>
                <a:latin typeface="Calibri" panose="020F0502020204030204" pitchFamily="34" charset="0"/>
              </a:rPr>
              <a:t>Signature</a:t>
            </a:r>
            <a:r>
              <a:rPr lang="en-US" sz="4800" dirty="0">
                <a:solidFill>
                  <a:srgbClr val="000000"/>
                </a:solidFill>
                <a:latin typeface="Calibri" panose="020F0502020204030204" pitchFamily="34" charset="0"/>
              </a:rPr>
              <a:t>:  _________________________ Date:  _____________  </a:t>
            </a:r>
          </a:p>
          <a:p>
            <a:pPr marL="0" indent="0">
              <a:buNone/>
            </a:pPr>
            <a:endParaRPr lang="en-US" sz="3700" dirty="0">
              <a:solidFill>
                <a:srgbClr val="000000"/>
              </a:solidFill>
              <a:latin typeface="Calibri" panose="020F0502020204030204" pitchFamily="34" charset="0"/>
            </a:endParaRPr>
          </a:p>
          <a:p>
            <a:pPr marL="0" indent="0">
              <a:buNone/>
            </a:pPr>
            <a:r>
              <a:rPr lang="en-US" sz="3700" dirty="0">
                <a:latin typeface="Calibri" panose="020F0502020204030204" pitchFamily="34" charset="0"/>
              </a:rPr>
              <a:t> </a:t>
            </a:r>
            <a:endParaRPr lang="en-US" sz="3700" dirty="0" smtClean="0">
              <a:solidFill>
                <a:srgbClr val="000000"/>
              </a:solidFill>
              <a:latin typeface="Calibri" panose="020F0502020204030204" pitchFamily="34" charset="0"/>
            </a:endParaRPr>
          </a:p>
          <a:p>
            <a:pPr marL="914400" lvl="1" indent="-514350">
              <a:buFont typeface="+mj-lt"/>
              <a:buAutoNum type="arabicPeriod"/>
            </a:pPr>
            <a:endParaRPr lang="en-US" sz="2400" dirty="0">
              <a:solidFill>
                <a:srgbClr val="000000"/>
              </a:solidFill>
            </a:endParaRPr>
          </a:p>
          <a:p>
            <a:pPr marL="0" indent="0">
              <a:buNone/>
            </a:pPr>
            <a:endParaRPr lang="en-US" sz="2800" dirty="0">
              <a:solidFill>
                <a:srgbClr val="000000"/>
              </a:solidFill>
            </a:endParaRPr>
          </a:p>
          <a:p>
            <a:pPr marL="0" indent="0">
              <a:buNone/>
            </a:pPr>
            <a:r>
              <a:rPr lang="en-US" sz="2800" dirty="0" smtClean="0">
                <a:solidFill>
                  <a:srgbClr val="000000"/>
                </a:solidFill>
              </a:rPr>
              <a:t>  </a:t>
            </a:r>
            <a:endParaRPr lang="en-US" sz="2800" dirty="0">
              <a:solidFill>
                <a:srgbClr val="000000"/>
              </a:solidFill>
            </a:endParaRPr>
          </a:p>
          <a:p>
            <a:endParaRPr lang="en-US" sz="2800" dirty="0"/>
          </a:p>
        </p:txBody>
      </p:sp>
    </p:spTree>
    <p:extLst>
      <p:ext uri="{BB962C8B-B14F-4D97-AF65-F5344CB8AC3E}">
        <p14:creationId xmlns:p14="http://schemas.microsoft.com/office/powerpoint/2010/main" val="32249875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dirty="0" smtClean="0">
                <a:solidFill>
                  <a:srgbClr val="000000"/>
                </a:solidFill>
              </a:rPr>
              <a:t>Sample I Conference Memo </a:t>
            </a:r>
            <a:br>
              <a:rPr lang="en-US" sz="4000" dirty="0" smtClean="0">
                <a:solidFill>
                  <a:srgbClr val="000000"/>
                </a:solidFill>
              </a:rPr>
            </a:br>
            <a:r>
              <a:rPr lang="en-US" sz="3200" dirty="0" smtClean="0">
                <a:solidFill>
                  <a:srgbClr val="000000"/>
                </a:solidFill>
              </a:rPr>
              <a:t>Discourteous, Abusive Behavior </a:t>
            </a:r>
            <a:endParaRPr lang="en-US" sz="3200" dirty="0">
              <a:solidFill>
                <a:srgbClr val="000000"/>
              </a:solidFill>
            </a:endParaRPr>
          </a:p>
        </p:txBody>
      </p:sp>
      <p:sp>
        <p:nvSpPr>
          <p:cNvPr id="3" name="Content Placeholder 2"/>
          <p:cNvSpPr>
            <a:spLocks noGrp="1"/>
          </p:cNvSpPr>
          <p:nvPr>
            <p:ph idx="1"/>
          </p:nvPr>
        </p:nvSpPr>
        <p:spPr>
          <a:xfrm>
            <a:off x="457200" y="1518082"/>
            <a:ext cx="8229600" cy="4749553"/>
          </a:xfrm>
        </p:spPr>
        <p:txBody>
          <a:bodyPr>
            <a:normAutofit fontScale="25000" lnSpcReduction="20000"/>
          </a:bodyPr>
          <a:lstStyle/>
          <a:p>
            <a:pPr marL="0" indent="0" algn="ctr">
              <a:buNone/>
            </a:pPr>
            <a:r>
              <a:rPr lang="en-US" sz="7200" b="1" dirty="0">
                <a:solidFill>
                  <a:srgbClr val="000000"/>
                </a:solidFill>
              </a:rPr>
              <a:t>CONFERENCE MEMORANDUM</a:t>
            </a:r>
            <a:endParaRPr lang="en-US" sz="7200" dirty="0">
              <a:solidFill>
                <a:srgbClr val="000000"/>
              </a:solidFill>
            </a:endParaRPr>
          </a:p>
          <a:p>
            <a:pPr marL="0" indent="0">
              <a:buNone/>
            </a:pPr>
            <a:r>
              <a:rPr lang="en-US" sz="2900" dirty="0">
                <a:solidFill>
                  <a:srgbClr val="000000"/>
                </a:solidFill>
              </a:rPr>
              <a:t> </a:t>
            </a:r>
          </a:p>
          <a:p>
            <a:pPr marL="0" indent="0">
              <a:buNone/>
            </a:pPr>
            <a:r>
              <a:rPr lang="en-US" sz="4800" b="1" dirty="0">
                <a:solidFill>
                  <a:srgbClr val="000000"/>
                </a:solidFill>
                <a:latin typeface="Calibri" panose="020F0502020204030204" pitchFamily="34" charset="0"/>
              </a:rPr>
              <a:t>Date:	</a:t>
            </a:r>
            <a:r>
              <a:rPr lang="en-US" sz="4800" u="sng" dirty="0" smtClean="0">
                <a:solidFill>
                  <a:srgbClr val="000000"/>
                </a:solidFill>
                <a:latin typeface="Calibri" panose="020F0502020204030204" pitchFamily="34" charset="0"/>
              </a:rPr>
              <a:t>October 1, 2015</a:t>
            </a:r>
            <a:endParaRPr lang="en-US" sz="4800" u="sng" dirty="0">
              <a:solidFill>
                <a:srgbClr val="000000"/>
              </a:solidFill>
              <a:latin typeface="Calibri" panose="020F0502020204030204" pitchFamily="34" charset="0"/>
            </a:endParaRPr>
          </a:p>
          <a:p>
            <a:pPr marL="0" indent="0">
              <a:buNone/>
            </a:pPr>
            <a:r>
              <a:rPr lang="en-US" sz="4800" b="1" dirty="0">
                <a:solidFill>
                  <a:srgbClr val="000000"/>
                </a:solidFill>
                <a:latin typeface="Calibri" panose="020F0502020204030204" pitchFamily="34" charset="0"/>
              </a:rPr>
              <a:t> </a:t>
            </a:r>
            <a:endParaRPr lang="en-US" sz="4800" dirty="0">
              <a:solidFill>
                <a:srgbClr val="000000"/>
              </a:solidFill>
              <a:latin typeface="Calibri" panose="020F0502020204030204" pitchFamily="34" charset="0"/>
            </a:endParaRPr>
          </a:p>
          <a:p>
            <a:pPr marL="0" indent="0">
              <a:buNone/>
            </a:pPr>
            <a:r>
              <a:rPr lang="en-US" sz="4800" b="1" dirty="0">
                <a:solidFill>
                  <a:srgbClr val="000000"/>
                </a:solidFill>
                <a:latin typeface="Calibri" panose="020F0502020204030204" pitchFamily="34" charset="0"/>
              </a:rPr>
              <a:t>To:	</a:t>
            </a:r>
            <a:r>
              <a:rPr lang="en-US" sz="4800" u="sng" dirty="0" smtClean="0">
                <a:solidFill>
                  <a:srgbClr val="000000"/>
                </a:solidFill>
                <a:latin typeface="Calibri" panose="020F0502020204030204" pitchFamily="34" charset="0"/>
              </a:rPr>
              <a:t>Jane Doe_____</a:t>
            </a:r>
            <a:r>
              <a:rPr lang="en-US" sz="4800" dirty="0" smtClean="0">
                <a:solidFill>
                  <a:srgbClr val="000000"/>
                </a:solidFill>
                <a:latin typeface="Calibri" panose="020F0502020204030204" pitchFamily="34" charset="0"/>
              </a:rPr>
              <a:t>	</a:t>
            </a:r>
            <a:r>
              <a:rPr lang="en-US" sz="4800" u="sng" dirty="0" smtClean="0">
                <a:solidFill>
                  <a:srgbClr val="000000"/>
                </a:solidFill>
                <a:latin typeface="Calibri" panose="020F0502020204030204" pitchFamily="34" charset="0"/>
              </a:rPr>
              <a:t>EN</a:t>
            </a:r>
            <a:r>
              <a:rPr lang="en-US" sz="4800" dirty="0" smtClean="0">
                <a:solidFill>
                  <a:srgbClr val="000000"/>
                </a:solidFill>
                <a:latin typeface="Calibri" panose="020F0502020204030204" pitchFamily="34" charset="0"/>
              </a:rPr>
              <a:t>__</a:t>
            </a:r>
            <a:r>
              <a:rPr lang="en-US" sz="4800" u="sng" dirty="0" smtClean="0">
                <a:solidFill>
                  <a:srgbClr val="000000"/>
                </a:solidFill>
                <a:latin typeface="Calibri" panose="020F0502020204030204" pitchFamily="34" charset="0"/>
              </a:rPr>
              <a:t>123456</a:t>
            </a:r>
            <a:r>
              <a:rPr lang="en-US" sz="4800" dirty="0" smtClean="0">
                <a:solidFill>
                  <a:srgbClr val="000000"/>
                </a:solidFill>
                <a:latin typeface="Calibri" panose="020F0502020204030204" pitchFamily="34" charset="0"/>
              </a:rPr>
              <a:t>________	School/Site _</a:t>
            </a:r>
            <a:r>
              <a:rPr lang="en-US" sz="4800" u="sng" dirty="0" smtClean="0">
                <a:solidFill>
                  <a:srgbClr val="000000"/>
                </a:solidFill>
                <a:latin typeface="Calibri" panose="020F0502020204030204" pitchFamily="34" charset="0"/>
              </a:rPr>
              <a:t>ABC Elementary</a:t>
            </a:r>
            <a:r>
              <a:rPr lang="en-US" sz="4800" dirty="0" smtClean="0">
                <a:solidFill>
                  <a:srgbClr val="000000"/>
                </a:solidFill>
                <a:latin typeface="Calibri" panose="020F0502020204030204" pitchFamily="34" charset="0"/>
              </a:rPr>
              <a:t>___________________</a:t>
            </a:r>
            <a:endParaRPr lang="en-US" sz="4800" dirty="0">
              <a:solidFill>
                <a:srgbClr val="000000"/>
              </a:solidFill>
              <a:latin typeface="Calibri" panose="020F0502020204030204" pitchFamily="34" charset="0"/>
            </a:endParaRPr>
          </a:p>
          <a:p>
            <a:pPr marL="0" indent="0">
              <a:buNone/>
            </a:pPr>
            <a:r>
              <a:rPr lang="en-US" sz="4800" b="1" dirty="0">
                <a:solidFill>
                  <a:srgbClr val="000000"/>
                </a:solidFill>
                <a:latin typeface="Calibri" panose="020F0502020204030204" pitchFamily="34" charset="0"/>
              </a:rPr>
              <a:t> </a:t>
            </a:r>
            <a:endParaRPr lang="en-US" sz="4800" dirty="0">
              <a:solidFill>
                <a:srgbClr val="000000"/>
              </a:solidFill>
              <a:latin typeface="Calibri" panose="020F0502020204030204" pitchFamily="34" charset="0"/>
            </a:endParaRPr>
          </a:p>
          <a:p>
            <a:pPr marL="0" indent="0">
              <a:buNone/>
            </a:pPr>
            <a:r>
              <a:rPr lang="en-US" sz="4800" b="1" dirty="0">
                <a:solidFill>
                  <a:srgbClr val="000000"/>
                </a:solidFill>
                <a:latin typeface="Calibri" panose="020F0502020204030204" pitchFamily="34" charset="0"/>
              </a:rPr>
              <a:t>From</a:t>
            </a:r>
            <a:r>
              <a:rPr lang="en-US" sz="4800" dirty="0">
                <a:solidFill>
                  <a:srgbClr val="000000"/>
                </a:solidFill>
                <a:latin typeface="Calibri" panose="020F0502020204030204" pitchFamily="34" charset="0"/>
              </a:rPr>
              <a:t>:	</a:t>
            </a:r>
            <a:r>
              <a:rPr lang="en-US" sz="4800" dirty="0" smtClean="0">
                <a:solidFill>
                  <a:srgbClr val="000000"/>
                </a:solidFill>
                <a:latin typeface="Calibri" panose="020F0502020204030204" pitchFamily="34" charset="0"/>
              </a:rPr>
              <a:t>J</a:t>
            </a:r>
            <a:r>
              <a:rPr lang="en-US" sz="4800" u="sng" dirty="0" smtClean="0">
                <a:solidFill>
                  <a:srgbClr val="000000"/>
                </a:solidFill>
                <a:latin typeface="Calibri" panose="020F0502020204030204" pitchFamily="34" charset="0"/>
              </a:rPr>
              <a:t>ohn Manager</a:t>
            </a:r>
            <a:r>
              <a:rPr lang="en-US" sz="4800" dirty="0" smtClean="0">
                <a:solidFill>
                  <a:srgbClr val="000000"/>
                </a:solidFill>
                <a:latin typeface="Calibri" panose="020F0502020204030204" pitchFamily="34" charset="0"/>
              </a:rPr>
              <a:t>__________________	 		Title___</a:t>
            </a:r>
            <a:r>
              <a:rPr lang="en-US" sz="4800" u="sng" dirty="0" smtClean="0">
                <a:solidFill>
                  <a:srgbClr val="000000"/>
                </a:solidFill>
                <a:latin typeface="Calibri" panose="020F0502020204030204" pitchFamily="34" charset="0"/>
              </a:rPr>
              <a:t>Food Services Manager II__________________</a:t>
            </a:r>
            <a:endParaRPr lang="en-US" sz="4800" u="sng" dirty="0">
              <a:solidFill>
                <a:srgbClr val="000000"/>
              </a:solidFill>
              <a:latin typeface="Calibri" panose="020F0502020204030204" pitchFamily="34" charset="0"/>
            </a:endParaRPr>
          </a:p>
          <a:p>
            <a:pPr marL="0" indent="0">
              <a:buNone/>
            </a:pPr>
            <a:r>
              <a:rPr lang="en-US" sz="4800" b="1" dirty="0">
                <a:solidFill>
                  <a:srgbClr val="000000"/>
                </a:solidFill>
                <a:latin typeface="Calibri" panose="020F0502020204030204" pitchFamily="34" charset="0"/>
              </a:rPr>
              <a:t> </a:t>
            </a:r>
            <a:endParaRPr lang="en-US" sz="4800" dirty="0">
              <a:solidFill>
                <a:srgbClr val="000000"/>
              </a:solidFill>
              <a:latin typeface="Calibri" panose="020F0502020204030204" pitchFamily="34" charset="0"/>
            </a:endParaRPr>
          </a:p>
          <a:p>
            <a:pPr marL="0" indent="0">
              <a:buNone/>
            </a:pPr>
            <a:r>
              <a:rPr lang="en-US" sz="4800" b="1" dirty="0">
                <a:solidFill>
                  <a:srgbClr val="000000"/>
                </a:solidFill>
                <a:latin typeface="Calibri" panose="020F0502020204030204" pitchFamily="34" charset="0"/>
              </a:rPr>
              <a:t>Re:	</a:t>
            </a:r>
            <a:r>
              <a:rPr lang="en-US" sz="4800" b="1" u="sng" dirty="0" smtClean="0">
                <a:solidFill>
                  <a:srgbClr val="000000"/>
                </a:solidFill>
                <a:latin typeface="Calibri" panose="020F0502020204030204" pitchFamily="34" charset="0"/>
              </a:rPr>
              <a:t>Discourteous, abusive, or threatening treatment of Employees/Students</a:t>
            </a:r>
            <a:endParaRPr lang="en-US" sz="4800" u="sng" dirty="0">
              <a:solidFill>
                <a:srgbClr val="000000"/>
              </a:solidFill>
              <a:latin typeface="Calibri" panose="020F0502020204030204" pitchFamily="34" charset="0"/>
            </a:endParaRPr>
          </a:p>
          <a:p>
            <a:pPr marL="0" indent="0">
              <a:buNone/>
            </a:pPr>
            <a:r>
              <a:rPr lang="en-US" sz="4300" b="1" dirty="0">
                <a:solidFill>
                  <a:srgbClr val="000000"/>
                </a:solidFill>
                <a:latin typeface="Calibri" panose="020F0502020204030204" pitchFamily="34" charset="0"/>
              </a:rPr>
              <a:t> </a:t>
            </a:r>
            <a:endParaRPr lang="en-US" sz="4300" b="1" dirty="0" smtClean="0">
              <a:solidFill>
                <a:srgbClr val="000000"/>
              </a:solidFill>
              <a:latin typeface="Calibri" panose="020F0502020204030204" pitchFamily="34" charset="0"/>
            </a:endParaRPr>
          </a:p>
          <a:p>
            <a:pPr marL="0" indent="0">
              <a:buNone/>
            </a:pPr>
            <a:endParaRPr lang="en-US" sz="4300" dirty="0">
              <a:solidFill>
                <a:srgbClr val="000000"/>
              </a:solidFill>
              <a:latin typeface="Calibri" panose="020F0502020204030204" pitchFamily="34" charset="0"/>
            </a:endParaRPr>
          </a:p>
          <a:p>
            <a:pPr marL="0" indent="0">
              <a:buNone/>
            </a:pPr>
            <a:r>
              <a:rPr lang="en-US" sz="4800" b="1" dirty="0" smtClean="0">
                <a:solidFill>
                  <a:srgbClr val="000000"/>
                </a:solidFill>
                <a:latin typeface="Calibri" panose="020F0502020204030204" pitchFamily="34" charset="0"/>
              </a:rPr>
              <a:t>On 09/25/15 (date</a:t>
            </a:r>
            <a:r>
              <a:rPr lang="en-US" sz="4800" b="1" dirty="0">
                <a:solidFill>
                  <a:srgbClr val="000000"/>
                </a:solidFill>
                <a:latin typeface="Calibri" panose="020F0502020204030204" pitchFamily="34" charset="0"/>
              </a:rPr>
              <a:t>), we met </a:t>
            </a:r>
            <a:r>
              <a:rPr lang="en-US" sz="4800" b="1" dirty="0" smtClean="0">
                <a:solidFill>
                  <a:srgbClr val="000000"/>
                </a:solidFill>
                <a:latin typeface="Calibri" panose="020F0502020204030204" pitchFamily="34" charset="0"/>
              </a:rPr>
              <a:t>regarding your rude &amp; discourteous behavior.  </a:t>
            </a:r>
            <a:r>
              <a:rPr lang="en-US" sz="4800" b="1" dirty="0">
                <a:solidFill>
                  <a:srgbClr val="000000"/>
                </a:solidFill>
                <a:latin typeface="Calibri" panose="020F0502020204030204" pitchFamily="34" charset="0"/>
              </a:rPr>
              <a:t>Specifically the following was discussed:</a:t>
            </a:r>
          </a:p>
          <a:p>
            <a:pPr marL="0" indent="0">
              <a:buNone/>
            </a:pPr>
            <a:r>
              <a:rPr lang="en-US" sz="4300" dirty="0">
                <a:solidFill>
                  <a:srgbClr val="000000"/>
                </a:solidFill>
                <a:latin typeface="Calibri" panose="020F0502020204030204" pitchFamily="34" charset="0"/>
              </a:rPr>
              <a:t> </a:t>
            </a:r>
            <a:endParaRPr lang="en-US" sz="4300" dirty="0" smtClean="0">
              <a:solidFill>
                <a:srgbClr val="000000"/>
              </a:solidFill>
              <a:latin typeface="Calibri" panose="020F0502020204030204" pitchFamily="34" charset="0"/>
            </a:endParaRPr>
          </a:p>
          <a:p>
            <a:pPr marL="0" indent="0">
              <a:buNone/>
            </a:pPr>
            <a:endParaRPr lang="en-US" sz="4300" dirty="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1</a:t>
            </a:r>
            <a:r>
              <a:rPr lang="en-US" sz="4800" dirty="0" smtClean="0">
                <a:solidFill>
                  <a:srgbClr val="000000"/>
                </a:solidFill>
                <a:latin typeface="Calibri" panose="020F0502020204030204" pitchFamily="34" charset="0"/>
              </a:rPr>
              <a:t>)  On 08/15/15 at 9:30 am , you yelled at Maria’s</a:t>
            </a:r>
            <a:r>
              <a:rPr lang="en-US" sz="4800" dirty="0">
                <a:solidFill>
                  <a:srgbClr val="000000"/>
                </a:solidFill>
                <a:latin typeface="Calibri" panose="020F0502020204030204" pitchFamily="34" charset="0"/>
              </a:rPr>
              <a:t> </a:t>
            </a:r>
            <a:r>
              <a:rPr lang="en-US" sz="4800" dirty="0" smtClean="0">
                <a:solidFill>
                  <a:srgbClr val="000000"/>
                </a:solidFill>
                <a:latin typeface="Calibri" panose="020F0502020204030204" pitchFamily="34" charset="0"/>
              </a:rPr>
              <a:t>(your co-worker) face while preparing the teriyaki bowl at the work table in the cafeteria.  With your finger pointing at Maria’s face, you yelled, “I am tired of you following me around and telling me what to do.  Get off my back.”</a:t>
            </a:r>
            <a:endParaRPr lang="en-US" sz="4800" dirty="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2</a:t>
            </a:r>
            <a:r>
              <a:rPr lang="en-US" sz="4800" dirty="0" smtClean="0">
                <a:solidFill>
                  <a:srgbClr val="000000"/>
                </a:solidFill>
                <a:latin typeface="Calibri" panose="020F0502020204030204" pitchFamily="34" charset="0"/>
              </a:rPr>
              <a:t>)  On 08/24/15 at 7:30 am, you were preparing the BIC carts when your co-worker Joe, asked if you had already counted the apples.  You angrily answered him with a loud voice, “I already told you awhile ago.  Do I have to repeat myself over and over just for you?”</a:t>
            </a: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3</a:t>
            </a:r>
            <a:r>
              <a:rPr lang="en-US" sz="4800" dirty="0" smtClean="0">
                <a:solidFill>
                  <a:srgbClr val="000000"/>
                </a:solidFill>
                <a:latin typeface="Calibri" panose="020F0502020204030204" pitchFamily="34" charset="0"/>
              </a:rPr>
              <a:t>)  On 09/09/15 at 12:20 pm, your manager instructed you to prepare tomorrow’s menu before washing the dishes.  You raised your voice and answered her back, “ Why do I have to do that now when I am about to wash the dishes?  Can’t that wait?”  Your manager said, “The dishes can wait later.”  You looked at your manager with a pouting face before starting to prepare the menu.</a:t>
            </a: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 </a:t>
            </a:r>
          </a:p>
          <a:p>
            <a:pPr marL="0" indent="0">
              <a:buNone/>
            </a:pPr>
            <a:endParaRPr lang="en-US" sz="1200" b="1" i="1" dirty="0" smtClean="0"/>
          </a:p>
          <a:p>
            <a:pPr marL="0" indent="0">
              <a:buNone/>
            </a:pPr>
            <a:endParaRPr lang="en-US" sz="4800" dirty="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	</a:t>
            </a:r>
          </a:p>
          <a:p>
            <a:pPr marL="0" indent="0">
              <a:buNone/>
            </a:pPr>
            <a:r>
              <a:rPr lang="en-US" sz="8800" dirty="0">
                <a:solidFill>
                  <a:srgbClr val="000000"/>
                </a:solidFill>
                <a:latin typeface="Calibri" panose="020F0502020204030204" pitchFamily="34" charset="0"/>
              </a:rPr>
              <a:t> </a:t>
            </a:r>
          </a:p>
          <a:p>
            <a:pPr marL="0" indent="0">
              <a:buNone/>
            </a:pPr>
            <a:endParaRPr lang="en-US" sz="8800" dirty="0">
              <a:solidFill>
                <a:srgbClr val="000000"/>
              </a:solidFill>
            </a:endParaRPr>
          </a:p>
          <a:p>
            <a:pPr marL="0" indent="0">
              <a:buNone/>
            </a:pPr>
            <a:r>
              <a:rPr lang="en-US" sz="8000" dirty="0"/>
              <a:t> </a:t>
            </a:r>
            <a:endParaRPr lang="en-US" sz="2400" dirty="0" smtClean="0">
              <a:solidFill>
                <a:srgbClr val="000000"/>
              </a:solidFill>
            </a:endParaRPr>
          </a:p>
          <a:p>
            <a:pPr marL="914400" lvl="1" indent="-514350">
              <a:buFont typeface="+mj-lt"/>
              <a:buAutoNum type="arabicPeriod"/>
            </a:pPr>
            <a:endParaRPr lang="en-US" sz="2400" dirty="0">
              <a:solidFill>
                <a:srgbClr val="000000"/>
              </a:solidFill>
            </a:endParaRPr>
          </a:p>
          <a:p>
            <a:pPr marL="0" indent="0">
              <a:buNone/>
            </a:pPr>
            <a:endParaRPr lang="en-US" sz="2800" dirty="0">
              <a:solidFill>
                <a:srgbClr val="000000"/>
              </a:solidFill>
            </a:endParaRPr>
          </a:p>
          <a:p>
            <a:pPr marL="0" indent="0">
              <a:buNone/>
            </a:pPr>
            <a:r>
              <a:rPr lang="en-US" sz="2800" dirty="0" smtClean="0">
                <a:solidFill>
                  <a:srgbClr val="000000"/>
                </a:solidFill>
              </a:rPr>
              <a:t>  </a:t>
            </a:r>
            <a:endParaRPr lang="en-US" sz="2800" dirty="0">
              <a:solidFill>
                <a:srgbClr val="000000"/>
              </a:solidFill>
            </a:endParaRPr>
          </a:p>
          <a:p>
            <a:endParaRPr lang="en-US" sz="2800" dirty="0"/>
          </a:p>
        </p:txBody>
      </p:sp>
    </p:spTree>
    <p:extLst>
      <p:ext uri="{BB962C8B-B14F-4D97-AF65-F5344CB8AC3E}">
        <p14:creationId xmlns:p14="http://schemas.microsoft.com/office/powerpoint/2010/main" val="22298519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74637"/>
            <a:ext cx="8429349" cy="1509775"/>
          </a:xfrm>
        </p:spPr>
        <p:txBody>
          <a:bodyPr>
            <a:normAutofit/>
          </a:bodyPr>
          <a:lstStyle/>
          <a:p>
            <a:pPr algn="l"/>
            <a:r>
              <a:rPr lang="en-US" sz="4000" dirty="0" smtClean="0">
                <a:solidFill>
                  <a:srgbClr val="000000"/>
                </a:solidFill>
              </a:rPr>
              <a:t>Sample I Conference Memo</a:t>
            </a:r>
            <a:br>
              <a:rPr lang="en-US" sz="4000" dirty="0" smtClean="0">
                <a:solidFill>
                  <a:srgbClr val="000000"/>
                </a:solidFill>
              </a:rPr>
            </a:br>
            <a:r>
              <a:rPr lang="en-US" sz="2900" dirty="0" smtClean="0">
                <a:solidFill>
                  <a:srgbClr val="000000"/>
                </a:solidFill>
              </a:rPr>
              <a:t>Discourteous, Abusive Behavior  continued . . . </a:t>
            </a:r>
            <a:endParaRPr lang="en-US" sz="2900" dirty="0">
              <a:solidFill>
                <a:srgbClr val="000000"/>
              </a:solidFill>
            </a:endParaRPr>
          </a:p>
        </p:txBody>
      </p:sp>
      <p:sp>
        <p:nvSpPr>
          <p:cNvPr id="3" name="Content Placeholder 2"/>
          <p:cNvSpPr>
            <a:spLocks noGrp="1"/>
          </p:cNvSpPr>
          <p:nvPr>
            <p:ph idx="1"/>
          </p:nvPr>
        </p:nvSpPr>
        <p:spPr>
          <a:xfrm>
            <a:off x="457200" y="2059618"/>
            <a:ext cx="8229600" cy="4208017"/>
          </a:xfrm>
        </p:spPr>
        <p:txBody>
          <a:bodyPr>
            <a:normAutofit fontScale="25000" lnSpcReduction="20000"/>
          </a:bodyPr>
          <a:lstStyle/>
          <a:p>
            <a:pPr marL="0" indent="0" algn="ctr">
              <a:buNone/>
            </a:pPr>
            <a:r>
              <a:rPr lang="en-US" sz="7200" b="1" dirty="0">
                <a:solidFill>
                  <a:srgbClr val="000000"/>
                </a:solidFill>
              </a:rPr>
              <a:t>CONFERENCE MEMORANDUM</a:t>
            </a:r>
            <a:endParaRPr lang="en-US" sz="7200" dirty="0">
              <a:solidFill>
                <a:srgbClr val="000000"/>
              </a:solidFill>
            </a:endParaRPr>
          </a:p>
          <a:p>
            <a:pPr marL="0" indent="0">
              <a:buNone/>
            </a:pPr>
            <a:r>
              <a:rPr lang="en-US" sz="2900" dirty="0">
                <a:solidFill>
                  <a:srgbClr val="000000"/>
                </a:solidFill>
              </a:rPr>
              <a:t> </a:t>
            </a:r>
          </a:p>
          <a:p>
            <a:pPr marL="0" indent="0">
              <a:buNone/>
            </a:pPr>
            <a:endParaRPr lang="en-US" sz="4800" dirty="0" smtClean="0">
              <a:solidFill>
                <a:srgbClr val="000000"/>
              </a:solidFill>
              <a:latin typeface="Calibri" panose="020F0502020204030204" pitchFamily="34" charset="0"/>
            </a:endParaRPr>
          </a:p>
          <a:p>
            <a:pPr marL="0" indent="0">
              <a:buNone/>
            </a:pPr>
            <a:endParaRPr lang="en-US" sz="4800" dirty="0">
              <a:solidFill>
                <a:srgbClr val="000000"/>
              </a:solidFill>
              <a:latin typeface="Calibri" panose="020F0502020204030204" pitchFamily="34" charset="0"/>
            </a:endParaRPr>
          </a:p>
          <a:p>
            <a:pPr marL="0" indent="0">
              <a:buNone/>
            </a:pPr>
            <a:r>
              <a:rPr lang="en-US" sz="4800" b="1" dirty="0" smtClean="0">
                <a:solidFill>
                  <a:srgbClr val="000000"/>
                </a:solidFill>
                <a:latin typeface="Calibri" panose="020F0502020204030204" pitchFamily="34" charset="0"/>
              </a:rPr>
              <a:t>During </a:t>
            </a:r>
            <a:r>
              <a:rPr lang="en-US" sz="4800" b="1" dirty="0">
                <a:solidFill>
                  <a:srgbClr val="000000"/>
                </a:solidFill>
                <a:latin typeface="Calibri" panose="020F0502020204030204" pitchFamily="34" charset="0"/>
              </a:rPr>
              <a:t>the meeting, you stated</a:t>
            </a:r>
            <a:r>
              <a:rPr lang="en-US" sz="4800" b="1" dirty="0" smtClean="0">
                <a:solidFill>
                  <a:srgbClr val="000000"/>
                </a:solidFill>
                <a:latin typeface="Calibri" panose="020F0502020204030204" pitchFamily="34" charset="0"/>
              </a:rPr>
              <a:t>:</a:t>
            </a:r>
          </a:p>
          <a:p>
            <a:pPr marL="0" indent="0">
              <a:buNone/>
            </a:pPr>
            <a:endParaRPr lang="en-US" sz="4800" dirty="0">
              <a:solidFill>
                <a:srgbClr val="000000"/>
              </a:solidFill>
              <a:latin typeface="Calibri" panose="020F0502020204030204" pitchFamily="34" charset="0"/>
            </a:endParaRPr>
          </a:p>
          <a:p>
            <a:pPr marL="0" indent="0">
              <a:buNone/>
            </a:pPr>
            <a:r>
              <a:rPr lang="en-US" sz="4800" dirty="0" smtClean="0">
                <a:solidFill>
                  <a:srgbClr val="000000"/>
                </a:solidFill>
                <a:latin typeface="Calibri" panose="020F0502020204030204" pitchFamily="34" charset="0"/>
              </a:rPr>
              <a:t>1)  I didn’t mean to yell at Maria.  She just follows me around like she is my boss and always tells me to do things I already know.  I have a lot of things in my mind between home and work and it doesn’t help that Maria does that at work.</a:t>
            </a:r>
          </a:p>
          <a:p>
            <a:pPr marL="0" indent="0">
              <a:buNone/>
            </a:pPr>
            <a:r>
              <a:rPr lang="en-US" sz="4800" dirty="0" smtClean="0">
                <a:solidFill>
                  <a:srgbClr val="000000"/>
                </a:solidFill>
                <a:latin typeface="Calibri" panose="020F0502020204030204" pitchFamily="34" charset="0"/>
              </a:rPr>
              <a:t>  </a:t>
            </a:r>
            <a:r>
              <a:rPr lang="en-US" sz="4800" dirty="0">
                <a:solidFill>
                  <a:srgbClr val="000000"/>
                </a:solidFill>
                <a:latin typeface="Calibri" panose="020F0502020204030204" pitchFamily="34" charset="0"/>
              </a:rPr>
              <a:t> </a:t>
            </a:r>
          </a:p>
          <a:p>
            <a:pPr marL="0" indent="0">
              <a:buNone/>
            </a:pPr>
            <a:r>
              <a:rPr lang="en-US" sz="4800" dirty="0" smtClean="0">
                <a:solidFill>
                  <a:srgbClr val="000000"/>
                </a:solidFill>
                <a:latin typeface="Calibri" panose="020F0502020204030204" pitchFamily="34" charset="0"/>
              </a:rPr>
              <a:t>2)  I already told Joe that I counted the apples before putting them in the BIC carts.  But he doesn’t understand and seem to have a difficult time getting answers the first time around.   It is not my fault if he didn’t hear me awhile ago.</a:t>
            </a:r>
          </a:p>
          <a:p>
            <a:pPr marL="0" indent="0">
              <a:buNone/>
            </a:pPr>
            <a:endParaRPr lang="en-US" sz="4800" dirty="0" smtClean="0">
              <a:solidFill>
                <a:srgbClr val="000000"/>
              </a:solidFill>
              <a:latin typeface="Calibri" panose="020F0502020204030204" pitchFamily="34" charset="0"/>
            </a:endParaRPr>
          </a:p>
          <a:p>
            <a:pPr marL="0" indent="0">
              <a:buNone/>
            </a:pPr>
            <a:r>
              <a:rPr lang="en-US" sz="4800" dirty="0" smtClean="0">
                <a:solidFill>
                  <a:srgbClr val="000000"/>
                </a:solidFill>
                <a:latin typeface="Calibri" panose="020F0502020204030204" pitchFamily="34" charset="0"/>
              </a:rPr>
              <a:t>3)  My manager told me what my tasks were going to be during the pre-shift meeting.  I was about to wash the dishes, but she changed it without my knowing.  I wasn’t’ aware that I yelled back at her.  </a:t>
            </a:r>
          </a:p>
          <a:p>
            <a:pPr marL="0" indent="0">
              <a:buNone/>
            </a:pPr>
            <a:endParaRPr lang="en-US" sz="4800" dirty="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	</a:t>
            </a:r>
          </a:p>
          <a:p>
            <a:pPr marL="0" indent="0">
              <a:buNone/>
            </a:pPr>
            <a:r>
              <a:rPr lang="en-US" sz="8800" dirty="0">
                <a:solidFill>
                  <a:srgbClr val="000000"/>
                </a:solidFill>
                <a:latin typeface="Calibri" panose="020F0502020204030204" pitchFamily="34" charset="0"/>
              </a:rPr>
              <a:t> </a:t>
            </a:r>
          </a:p>
          <a:p>
            <a:pPr marL="0" indent="0">
              <a:buNone/>
            </a:pPr>
            <a:endParaRPr lang="en-US" sz="8800" dirty="0">
              <a:solidFill>
                <a:srgbClr val="000000"/>
              </a:solidFill>
            </a:endParaRPr>
          </a:p>
          <a:p>
            <a:pPr marL="0" indent="0">
              <a:buNone/>
            </a:pPr>
            <a:r>
              <a:rPr lang="en-US" sz="8000" dirty="0"/>
              <a:t> </a:t>
            </a:r>
            <a:endParaRPr lang="en-US" sz="2400" dirty="0" smtClean="0">
              <a:solidFill>
                <a:srgbClr val="000000"/>
              </a:solidFill>
            </a:endParaRPr>
          </a:p>
          <a:p>
            <a:pPr marL="914400" lvl="1" indent="-514350">
              <a:buFont typeface="+mj-lt"/>
              <a:buAutoNum type="arabicPeriod"/>
            </a:pPr>
            <a:endParaRPr lang="en-US" sz="2400" dirty="0">
              <a:solidFill>
                <a:srgbClr val="000000"/>
              </a:solidFill>
            </a:endParaRPr>
          </a:p>
          <a:p>
            <a:pPr marL="0" indent="0">
              <a:buNone/>
            </a:pPr>
            <a:endParaRPr lang="en-US" sz="2800" dirty="0">
              <a:solidFill>
                <a:srgbClr val="000000"/>
              </a:solidFill>
            </a:endParaRPr>
          </a:p>
          <a:p>
            <a:pPr marL="0" indent="0">
              <a:buNone/>
            </a:pPr>
            <a:r>
              <a:rPr lang="en-US" sz="2800" dirty="0" smtClean="0">
                <a:solidFill>
                  <a:srgbClr val="000000"/>
                </a:solidFill>
              </a:rPr>
              <a:t>  </a:t>
            </a:r>
            <a:endParaRPr lang="en-US" sz="2800" dirty="0">
              <a:solidFill>
                <a:srgbClr val="000000"/>
              </a:solidFill>
            </a:endParaRPr>
          </a:p>
          <a:p>
            <a:endParaRPr lang="en-US" sz="2800" dirty="0"/>
          </a:p>
        </p:txBody>
      </p:sp>
    </p:spTree>
    <p:extLst>
      <p:ext uri="{BB962C8B-B14F-4D97-AF65-F5344CB8AC3E}">
        <p14:creationId xmlns:p14="http://schemas.microsoft.com/office/powerpoint/2010/main" val="2180759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74637"/>
            <a:ext cx="8340571" cy="1625184"/>
          </a:xfrm>
        </p:spPr>
        <p:txBody>
          <a:bodyPr>
            <a:normAutofit/>
          </a:bodyPr>
          <a:lstStyle/>
          <a:p>
            <a:pPr algn="l"/>
            <a:r>
              <a:rPr lang="en-US" sz="4000" dirty="0" smtClean="0">
                <a:solidFill>
                  <a:srgbClr val="000000"/>
                </a:solidFill>
              </a:rPr>
              <a:t>Sample I Conference Memo  </a:t>
            </a:r>
            <a:br>
              <a:rPr lang="en-US" sz="4000" dirty="0" smtClean="0">
                <a:solidFill>
                  <a:srgbClr val="000000"/>
                </a:solidFill>
              </a:rPr>
            </a:br>
            <a:r>
              <a:rPr lang="en-US" sz="2900" dirty="0" smtClean="0">
                <a:solidFill>
                  <a:srgbClr val="000000"/>
                </a:solidFill>
              </a:rPr>
              <a:t>Discourteous, Abusive Behavior continued . . . </a:t>
            </a:r>
            <a:endParaRPr lang="en-US" sz="2900" dirty="0">
              <a:solidFill>
                <a:srgbClr val="000000"/>
              </a:solidFill>
            </a:endParaRPr>
          </a:p>
        </p:txBody>
      </p:sp>
      <p:sp>
        <p:nvSpPr>
          <p:cNvPr id="3" name="Content Placeholder 2"/>
          <p:cNvSpPr>
            <a:spLocks noGrp="1"/>
          </p:cNvSpPr>
          <p:nvPr>
            <p:ph idx="1"/>
          </p:nvPr>
        </p:nvSpPr>
        <p:spPr>
          <a:xfrm>
            <a:off x="457200" y="1899821"/>
            <a:ext cx="8229600" cy="4367814"/>
          </a:xfrm>
        </p:spPr>
        <p:txBody>
          <a:bodyPr>
            <a:normAutofit fontScale="25000" lnSpcReduction="20000"/>
          </a:bodyPr>
          <a:lstStyle/>
          <a:p>
            <a:pPr marL="0" indent="0" algn="ctr">
              <a:buNone/>
            </a:pPr>
            <a:r>
              <a:rPr lang="en-US" sz="7200" b="1" dirty="0">
                <a:solidFill>
                  <a:srgbClr val="000000"/>
                </a:solidFill>
              </a:rPr>
              <a:t>CONFERENCE MEMORANDUM</a:t>
            </a:r>
            <a:endParaRPr lang="en-US" sz="7200" dirty="0">
              <a:solidFill>
                <a:srgbClr val="000000"/>
              </a:solidFill>
            </a:endParaRPr>
          </a:p>
          <a:p>
            <a:pPr marL="0" indent="0">
              <a:buNone/>
            </a:pPr>
            <a:r>
              <a:rPr lang="en-US" sz="2900" dirty="0">
                <a:solidFill>
                  <a:srgbClr val="000000"/>
                </a:solidFill>
              </a:rPr>
              <a:t> </a:t>
            </a:r>
          </a:p>
          <a:p>
            <a:pPr marL="0" indent="0">
              <a:buNone/>
            </a:pPr>
            <a:r>
              <a:rPr lang="en-US" sz="4300" dirty="0">
                <a:solidFill>
                  <a:srgbClr val="000000"/>
                </a:solidFill>
                <a:latin typeface="Calibri" panose="020F0502020204030204" pitchFamily="34" charset="0"/>
              </a:rPr>
              <a:t> </a:t>
            </a:r>
            <a:r>
              <a:rPr lang="en-US" sz="4800" b="1" dirty="0" smtClean="0">
                <a:solidFill>
                  <a:srgbClr val="000000"/>
                </a:solidFill>
                <a:latin typeface="Calibri" panose="020F0502020204030204" pitchFamily="34" charset="0"/>
              </a:rPr>
              <a:t>  </a:t>
            </a:r>
            <a:r>
              <a:rPr lang="en-US" sz="4800" b="1" dirty="0">
                <a:solidFill>
                  <a:srgbClr val="000000"/>
                </a:solidFill>
                <a:latin typeface="Calibri" panose="020F0502020204030204" pitchFamily="34" charset="0"/>
              </a:rPr>
              <a:t>During the conference, I offered you the following assistance and guidance:</a:t>
            </a:r>
          </a:p>
          <a:p>
            <a:pPr marL="0" indent="0">
              <a:buNone/>
            </a:pPr>
            <a:r>
              <a:rPr lang="en-US" sz="4800" dirty="0">
                <a:solidFill>
                  <a:schemeClr val="tx1">
                    <a:lumMod val="75000"/>
                  </a:schemeClr>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1</a:t>
            </a:r>
            <a:r>
              <a:rPr lang="en-US" sz="4800" dirty="0" smtClean="0">
                <a:solidFill>
                  <a:srgbClr val="000000"/>
                </a:solidFill>
                <a:latin typeface="Calibri" panose="020F0502020204030204" pitchFamily="34" charset="0"/>
              </a:rPr>
              <a:t>)  A copy of the Employee Handbook was handed to you.  We discussed the District’s employee Code of Ethics on page 14. </a:t>
            </a:r>
            <a:r>
              <a:rPr lang="en-US" sz="4800" dirty="0">
                <a:solidFill>
                  <a:srgbClr val="000000"/>
                </a:solidFill>
                <a:latin typeface="Calibri" panose="020F0502020204030204" pitchFamily="34" charset="0"/>
              </a:rPr>
              <a:t>Employee Code of Ethics helps develop trust by describing what the public can expect from us and we can expect from each other and our District. </a:t>
            </a:r>
          </a:p>
          <a:p>
            <a:pPr marL="0" indent="0">
              <a:buNone/>
            </a:pPr>
            <a:r>
              <a:rPr lang="en-US" sz="4800" dirty="0">
                <a:solidFill>
                  <a:schemeClr val="tx1">
                    <a:lumMod val="75000"/>
                  </a:schemeClr>
                </a:solidFill>
                <a:latin typeface="Calibri" panose="020F0502020204030204" pitchFamily="34" charset="0"/>
              </a:rPr>
              <a:t>	</a:t>
            </a:r>
          </a:p>
          <a:p>
            <a:pPr marL="0" indent="0">
              <a:buNone/>
            </a:pPr>
            <a:r>
              <a:rPr lang="en-US" sz="4800" dirty="0" smtClean="0">
                <a:solidFill>
                  <a:srgbClr val="000000"/>
                </a:solidFill>
                <a:latin typeface="Calibri" panose="020F0502020204030204" pitchFamily="34" charset="0"/>
              </a:rPr>
              <a:t>2)  You were informed that you are to be courteous and respectful with your co-workers and manager at all times.  In addition, you were informed that rude, discourteous and/or threatening behavior is against’ district policy of respectful treatment at all times, and is one of the 902A causes for disciplinary action.  Any future infractions may lead to disciplinary actions up to , and leading to dismissal.</a:t>
            </a:r>
          </a:p>
          <a:p>
            <a:pPr marL="0" indent="0">
              <a:buNone/>
            </a:pPr>
            <a:endParaRPr lang="en-US" sz="4800" dirty="0" smtClean="0">
              <a:solidFill>
                <a:srgbClr val="000000"/>
              </a:solidFill>
              <a:latin typeface="Calibri" panose="020F0502020204030204" pitchFamily="34" charset="0"/>
            </a:endParaRPr>
          </a:p>
          <a:p>
            <a:pPr marL="0" indent="0">
              <a:buNone/>
            </a:pPr>
            <a:r>
              <a:rPr lang="en-US" sz="4800" dirty="0" smtClean="0">
                <a:solidFill>
                  <a:srgbClr val="000000"/>
                </a:solidFill>
                <a:latin typeface="Calibri" panose="020F0502020204030204" pitchFamily="34" charset="0"/>
              </a:rPr>
              <a:t>3)  I informed you that as a manager, I can give directives and change the tasks as appropriate to meet the organizational needs of the cafeteria.  </a:t>
            </a:r>
            <a:endParaRPr lang="en-US" sz="4800" dirty="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	</a:t>
            </a:r>
          </a:p>
          <a:p>
            <a:pPr marL="0" indent="0">
              <a:buNone/>
            </a:pPr>
            <a:r>
              <a:rPr lang="en-US" sz="4800" dirty="0" smtClean="0">
                <a:solidFill>
                  <a:schemeClr val="tx1">
                    <a:lumMod val="75000"/>
                  </a:schemeClr>
                </a:solidFill>
                <a:latin typeface="Calibri" panose="020F0502020204030204" pitchFamily="34" charset="0"/>
              </a:rPr>
              <a:t>4)  </a:t>
            </a:r>
            <a:r>
              <a:rPr lang="en-US" sz="4800" dirty="0" smtClean="0">
                <a:solidFill>
                  <a:srgbClr val="000000"/>
                </a:solidFill>
                <a:latin typeface="Calibri" panose="020F0502020204030204" pitchFamily="34" charset="0"/>
              </a:rPr>
              <a:t>I </a:t>
            </a:r>
            <a:r>
              <a:rPr lang="en-US" sz="4800" dirty="0">
                <a:solidFill>
                  <a:srgbClr val="000000"/>
                </a:solidFill>
                <a:latin typeface="Calibri" panose="020F0502020204030204" pitchFamily="34" charset="0"/>
              </a:rPr>
              <a:t>handed you </a:t>
            </a:r>
            <a:r>
              <a:rPr lang="en-US" sz="4800" dirty="0" smtClean="0">
                <a:solidFill>
                  <a:srgbClr val="000000"/>
                </a:solidFill>
                <a:latin typeface="Calibri" panose="020F0502020204030204" pitchFamily="34" charset="0"/>
              </a:rPr>
              <a:t>the EAP (Employee Assistance Program) MHN Flyer for your reference.  You may call the toll-free number 800-285-7717 to assist you in managing life’s challenges.  This is a service, paid by LAUSD, available to eligible employees/members.</a:t>
            </a:r>
          </a:p>
          <a:p>
            <a:pPr marL="0" indent="0">
              <a:buNone/>
            </a:pPr>
            <a:endParaRPr lang="en-US" sz="4800" dirty="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You can consider all of the above assistance and guidance as directives.  Please be advised that this is a very serious matter and failure to comply with the above directives and/or improvement on your part may result in disciplinary action up to and including dismissal from the District</a:t>
            </a:r>
            <a:r>
              <a:rPr lang="en-US" sz="4800" dirty="0" smtClean="0">
                <a:solidFill>
                  <a:srgbClr val="000000"/>
                </a:solidFill>
                <a:latin typeface="Calibri" panose="020F0502020204030204" pitchFamily="34" charset="0"/>
              </a:rPr>
              <a:t>.  If </a:t>
            </a:r>
            <a:r>
              <a:rPr lang="en-US" sz="4800" dirty="0">
                <a:solidFill>
                  <a:srgbClr val="000000"/>
                </a:solidFill>
                <a:latin typeface="Calibri" panose="020F0502020204030204" pitchFamily="34" charset="0"/>
              </a:rPr>
              <a:t>you wish to respond to this memorandum, please do so in writing no later than five (5) working days from the date of this document.</a:t>
            </a:r>
          </a:p>
          <a:p>
            <a:pPr marL="0" indent="0">
              <a:buNone/>
            </a:pPr>
            <a:r>
              <a:rPr lang="en-US" sz="4800" dirty="0">
                <a:solidFill>
                  <a:srgbClr val="000000"/>
                </a:solidFill>
                <a:latin typeface="Calibri" panose="020F0502020204030204" pitchFamily="34" charset="0"/>
              </a:rPr>
              <a:t>By signing this document, I indicate that I have received a copy. </a:t>
            </a:r>
          </a:p>
          <a:p>
            <a:pPr marL="0" indent="0">
              <a:buNone/>
            </a:pPr>
            <a:endParaRPr lang="en-US" sz="4800" dirty="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Signature:  </a:t>
            </a:r>
            <a:r>
              <a:rPr lang="en-US" sz="4800" dirty="0" smtClean="0">
                <a:solidFill>
                  <a:srgbClr val="000000"/>
                </a:solidFill>
                <a:latin typeface="Calibri" panose="020F0502020204030204" pitchFamily="34" charset="0"/>
              </a:rPr>
              <a:t>_____</a:t>
            </a:r>
            <a:r>
              <a:rPr lang="en-US" sz="4800" i="1" u="sng" dirty="0" smtClean="0">
                <a:solidFill>
                  <a:srgbClr val="000000"/>
                </a:solidFill>
                <a:latin typeface="Brush Script MT" panose="03060802040406070304" pitchFamily="66" charset="0"/>
              </a:rPr>
              <a:t>John Manager</a:t>
            </a:r>
            <a:r>
              <a:rPr lang="en-US" sz="4800" dirty="0" smtClean="0">
                <a:solidFill>
                  <a:srgbClr val="000000"/>
                </a:solidFill>
                <a:latin typeface="Calibri" panose="020F0502020204030204" pitchFamily="34" charset="0"/>
              </a:rPr>
              <a:t>__________</a:t>
            </a:r>
            <a:r>
              <a:rPr lang="en-US" sz="4800" dirty="0">
                <a:solidFill>
                  <a:srgbClr val="000000"/>
                </a:solidFill>
                <a:latin typeface="Calibri" panose="020F0502020204030204" pitchFamily="34" charset="0"/>
              </a:rPr>
              <a:t> Date:  </a:t>
            </a:r>
            <a:r>
              <a:rPr lang="en-US" sz="4800" dirty="0" smtClean="0">
                <a:solidFill>
                  <a:srgbClr val="000000"/>
                </a:solidFill>
                <a:latin typeface="Calibri" panose="020F0502020204030204" pitchFamily="34" charset="0"/>
              </a:rPr>
              <a:t>___</a:t>
            </a:r>
            <a:r>
              <a:rPr lang="en-US" sz="4800" u="sng" dirty="0" smtClean="0">
                <a:solidFill>
                  <a:srgbClr val="000000"/>
                </a:solidFill>
                <a:latin typeface="Calibri" panose="020F0502020204030204" pitchFamily="34" charset="0"/>
              </a:rPr>
              <a:t>10/01/15_</a:t>
            </a:r>
            <a:r>
              <a:rPr lang="en-US" sz="4800" dirty="0" smtClean="0">
                <a:solidFill>
                  <a:srgbClr val="000000"/>
                </a:solidFill>
                <a:latin typeface="Calibri" panose="020F0502020204030204" pitchFamily="34" charset="0"/>
              </a:rPr>
              <a:t>_________  </a:t>
            </a:r>
            <a:endParaRPr lang="en-US" sz="4800" dirty="0">
              <a:solidFill>
                <a:srgbClr val="000000"/>
              </a:solidFill>
              <a:latin typeface="Calibri" panose="020F0502020204030204" pitchFamily="34" charset="0"/>
            </a:endParaRPr>
          </a:p>
          <a:p>
            <a:pPr marL="0" indent="0">
              <a:buNone/>
            </a:pPr>
            <a:endParaRPr lang="en-US" sz="4800" dirty="0" smtClean="0">
              <a:solidFill>
                <a:srgbClr val="000000"/>
              </a:solidFill>
              <a:latin typeface="Calibri" panose="020F0502020204030204" pitchFamily="34" charset="0"/>
            </a:endParaRPr>
          </a:p>
          <a:p>
            <a:pPr marL="0" indent="0">
              <a:buNone/>
            </a:pPr>
            <a:endParaRPr lang="en-US" sz="4800" dirty="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	</a:t>
            </a:r>
          </a:p>
          <a:p>
            <a:pPr marL="0" indent="0">
              <a:buNone/>
            </a:pPr>
            <a:r>
              <a:rPr lang="en-US" sz="8800" dirty="0">
                <a:solidFill>
                  <a:srgbClr val="000000"/>
                </a:solidFill>
                <a:latin typeface="Calibri" panose="020F0502020204030204" pitchFamily="34" charset="0"/>
              </a:rPr>
              <a:t> </a:t>
            </a:r>
          </a:p>
          <a:p>
            <a:pPr marL="0" indent="0">
              <a:buNone/>
            </a:pPr>
            <a:endParaRPr lang="en-US" sz="8800" dirty="0">
              <a:solidFill>
                <a:srgbClr val="000000"/>
              </a:solidFill>
            </a:endParaRPr>
          </a:p>
          <a:p>
            <a:pPr marL="0" indent="0">
              <a:buNone/>
            </a:pPr>
            <a:r>
              <a:rPr lang="en-US" sz="8000" dirty="0"/>
              <a:t> </a:t>
            </a:r>
            <a:endParaRPr lang="en-US" sz="2400" dirty="0" smtClean="0">
              <a:solidFill>
                <a:srgbClr val="000000"/>
              </a:solidFill>
            </a:endParaRPr>
          </a:p>
          <a:p>
            <a:pPr marL="914400" lvl="1" indent="-514350">
              <a:buFont typeface="+mj-lt"/>
              <a:buAutoNum type="arabicPeriod"/>
            </a:pPr>
            <a:endParaRPr lang="en-US" sz="2400" dirty="0">
              <a:solidFill>
                <a:srgbClr val="000000"/>
              </a:solidFill>
            </a:endParaRPr>
          </a:p>
          <a:p>
            <a:pPr marL="0" indent="0">
              <a:buNone/>
            </a:pPr>
            <a:endParaRPr lang="en-US" sz="2800" dirty="0">
              <a:solidFill>
                <a:srgbClr val="000000"/>
              </a:solidFill>
            </a:endParaRPr>
          </a:p>
          <a:p>
            <a:pPr marL="0" indent="0">
              <a:buNone/>
            </a:pPr>
            <a:r>
              <a:rPr lang="en-US" sz="2800" dirty="0" smtClean="0">
                <a:solidFill>
                  <a:srgbClr val="000000"/>
                </a:solidFill>
              </a:rPr>
              <a:t>  </a:t>
            </a:r>
            <a:endParaRPr lang="en-US" sz="2800" dirty="0">
              <a:solidFill>
                <a:srgbClr val="000000"/>
              </a:solidFill>
            </a:endParaRPr>
          </a:p>
          <a:p>
            <a:endParaRPr lang="en-US" sz="2800" dirty="0"/>
          </a:p>
        </p:txBody>
      </p:sp>
    </p:spTree>
    <p:extLst>
      <p:ext uri="{BB962C8B-B14F-4D97-AF65-F5344CB8AC3E}">
        <p14:creationId xmlns:p14="http://schemas.microsoft.com/office/powerpoint/2010/main" val="15524706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376609"/>
          </a:xfrm>
        </p:spPr>
        <p:txBody>
          <a:bodyPr>
            <a:normAutofit fontScale="90000"/>
          </a:bodyPr>
          <a:lstStyle/>
          <a:p>
            <a:pPr algn="l"/>
            <a:r>
              <a:rPr lang="en-US" sz="4000" dirty="0" smtClean="0">
                <a:solidFill>
                  <a:srgbClr val="000000"/>
                </a:solidFill>
              </a:rPr>
              <a:t>Sample II Conference Memo</a:t>
            </a:r>
            <a:br>
              <a:rPr lang="en-US" sz="4000" dirty="0" smtClean="0">
                <a:solidFill>
                  <a:srgbClr val="000000"/>
                </a:solidFill>
              </a:rPr>
            </a:br>
            <a:r>
              <a:rPr lang="en-US" sz="3200" dirty="0" smtClean="0">
                <a:solidFill>
                  <a:srgbClr val="000000"/>
                </a:solidFill>
              </a:rPr>
              <a:t>Frequent Unexcused Absence &amp; Tardiness; Abuse of leave privileges </a:t>
            </a:r>
            <a:endParaRPr lang="en-US" sz="3200" dirty="0">
              <a:solidFill>
                <a:srgbClr val="000000"/>
              </a:solidFill>
            </a:endParaRPr>
          </a:p>
        </p:txBody>
      </p:sp>
      <p:sp>
        <p:nvSpPr>
          <p:cNvPr id="3" name="Content Placeholder 2"/>
          <p:cNvSpPr>
            <a:spLocks noGrp="1"/>
          </p:cNvSpPr>
          <p:nvPr>
            <p:ph idx="1"/>
          </p:nvPr>
        </p:nvSpPr>
        <p:spPr>
          <a:xfrm>
            <a:off x="457200" y="2139517"/>
            <a:ext cx="8229600" cy="4128117"/>
          </a:xfrm>
        </p:spPr>
        <p:txBody>
          <a:bodyPr>
            <a:normAutofit fontScale="25000" lnSpcReduction="20000"/>
          </a:bodyPr>
          <a:lstStyle/>
          <a:p>
            <a:pPr marL="0" indent="0" algn="ctr">
              <a:buNone/>
            </a:pPr>
            <a:r>
              <a:rPr lang="en-US" sz="7200" b="1" dirty="0">
                <a:solidFill>
                  <a:srgbClr val="000000"/>
                </a:solidFill>
              </a:rPr>
              <a:t>CONFERENCE MEMORANDUM</a:t>
            </a:r>
            <a:endParaRPr lang="en-US" sz="7200" dirty="0">
              <a:solidFill>
                <a:srgbClr val="000000"/>
              </a:solidFill>
            </a:endParaRPr>
          </a:p>
          <a:p>
            <a:pPr marL="0" indent="0">
              <a:buNone/>
            </a:pPr>
            <a:r>
              <a:rPr lang="en-US" sz="2900" dirty="0">
                <a:solidFill>
                  <a:srgbClr val="000000"/>
                </a:solidFill>
              </a:rPr>
              <a:t> </a:t>
            </a:r>
          </a:p>
          <a:p>
            <a:pPr marL="0" indent="0">
              <a:buNone/>
            </a:pPr>
            <a:r>
              <a:rPr lang="en-US" sz="4800" b="1" dirty="0">
                <a:solidFill>
                  <a:srgbClr val="000000"/>
                </a:solidFill>
                <a:latin typeface="Calibri" panose="020F0502020204030204" pitchFamily="34" charset="0"/>
              </a:rPr>
              <a:t>Date:	</a:t>
            </a:r>
            <a:r>
              <a:rPr lang="en-US" sz="4800" u="sng" dirty="0" smtClean="0">
                <a:solidFill>
                  <a:srgbClr val="000000"/>
                </a:solidFill>
                <a:latin typeface="Calibri" panose="020F0502020204030204" pitchFamily="34" charset="0"/>
              </a:rPr>
              <a:t>March 1, 2015</a:t>
            </a:r>
            <a:endParaRPr lang="en-US" sz="4800" u="sng" dirty="0">
              <a:solidFill>
                <a:srgbClr val="000000"/>
              </a:solidFill>
              <a:latin typeface="Calibri" panose="020F0502020204030204" pitchFamily="34" charset="0"/>
            </a:endParaRPr>
          </a:p>
          <a:p>
            <a:pPr marL="0" indent="0">
              <a:buNone/>
            </a:pPr>
            <a:r>
              <a:rPr lang="en-US" sz="4800" b="1" dirty="0">
                <a:solidFill>
                  <a:srgbClr val="000000"/>
                </a:solidFill>
                <a:latin typeface="Calibri" panose="020F0502020204030204" pitchFamily="34" charset="0"/>
              </a:rPr>
              <a:t> </a:t>
            </a:r>
            <a:endParaRPr lang="en-US" sz="4800" dirty="0">
              <a:solidFill>
                <a:srgbClr val="000000"/>
              </a:solidFill>
              <a:latin typeface="Calibri" panose="020F0502020204030204" pitchFamily="34" charset="0"/>
            </a:endParaRPr>
          </a:p>
          <a:p>
            <a:pPr marL="0" indent="0">
              <a:buNone/>
            </a:pPr>
            <a:r>
              <a:rPr lang="en-US" sz="4800" b="1" dirty="0">
                <a:solidFill>
                  <a:srgbClr val="000000"/>
                </a:solidFill>
                <a:latin typeface="Calibri" panose="020F0502020204030204" pitchFamily="34" charset="0"/>
              </a:rPr>
              <a:t>To:	</a:t>
            </a:r>
            <a:r>
              <a:rPr lang="en-US" sz="4800" u="sng" dirty="0" smtClean="0">
                <a:solidFill>
                  <a:srgbClr val="000000"/>
                </a:solidFill>
                <a:latin typeface="Calibri" panose="020F0502020204030204" pitchFamily="34" charset="0"/>
              </a:rPr>
              <a:t>Marcy Tardy_____</a:t>
            </a:r>
            <a:r>
              <a:rPr lang="en-US" sz="4800" dirty="0" smtClean="0">
                <a:solidFill>
                  <a:srgbClr val="000000"/>
                </a:solidFill>
                <a:latin typeface="Calibri" panose="020F0502020204030204" pitchFamily="34" charset="0"/>
              </a:rPr>
              <a:t>	</a:t>
            </a:r>
            <a:r>
              <a:rPr lang="en-US" sz="4800" u="sng" dirty="0" smtClean="0">
                <a:solidFill>
                  <a:srgbClr val="000000"/>
                </a:solidFill>
                <a:latin typeface="Calibri" panose="020F0502020204030204" pitchFamily="34" charset="0"/>
              </a:rPr>
              <a:t>EN</a:t>
            </a:r>
            <a:r>
              <a:rPr lang="en-US" sz="4800" dirty="0" smtClean="0">
                <a:solidFill>
                  <a:srgbClr val="000000"/>
                </a:solidFill>
                <a:latin typeface="Calibri" panose="020F0502020204030204" pitchFamily="34" charset="0"/>
              </a:rPr>
              <a:t>__</a:t>
            </a:r>
            <a:r>
              <a:rPr lang="en-US" sz="4800" u="sng" dirty="0" smtClean="0">
                <a:solidFill>
                  <a:srgbClr val="000000"/>
                </a:solidFill>
                <a:latin typeface="Calibri" panose="020F0502020204030204" pitchFamily="34" charset="0"/>
              </a:rPr>
              <a:t>23456</a:t>
            </a:r>
            <a:r>
              <a:rPr lang="en-US" sz="4800" dirty="0" smtClean="0">
                <a:solidFill>
                  <a:srgbClr val="000000"/>
                </a:solidFill>
                <a:latin typeface="Calibri" panose="020F0502020204030204" pitchFamily="34" charset="0"/>
              </a:rPr>
              <a:t>________		School/Site _</a:t>
            </a:r>
            <a:r>
              <a:rPr lang="en-US" sz="4800" u="sng" dirty="0" smtClean="0">
                <a:solidFill>
                  <a:srgbClr val="000000"/>
                </a:solidFill>
                <a:latin typeface="Calibri" panose="020F0502020204030204" pitchFamily="34" charset="0"/>
              </a:rPr>
              <a:t>Downtown MS</a:t>
            </a:r>
            <a:r>
              <a:rPr lang="en-US" sz="4800" dirty="0" smtClean="0">
                <a:solidFill>
                  <a:srgbClr val="000000"/>
                </a:solidFill>
                <a:latin typeface="Calibri" panose="020F0502020204030204" pitchFamily="34" charset="0"/>
              </a:rPr>
              <a:t>__________________</a:t>
            </a:r>
            <a:endParaRPr lang="en-US" sz="4800" dirty="0">
              <a:solidFill>
                <a:srgbClr val="000000"/>
              </a:solidFill>
              <a:latin typeface="Calibri" panose="020F0502020204030204" pitchFamily="34" charset="0"/>
            </a:endParaRPr>
          </a:p>
          <a:p>
            <a:pPr marL="0" indent="0">
              <a:buNone/>
            </a:pPr>
            <a:r>
              <a:rPr lang="en-US" sz="4800" b="1" dirty="0">
                <a:solidFill>
                  <a:srgbClr val="000000"/>
                </a:solidFill>
                <a:latin typeface="Calibri" panose="020F0502020204030204" pitchFamily="34" charset="0"/>
              </a:rPr>
              <a:t> </a:t>
            </a:r>
            <a:endParaRPr lang="en-US" sz="4800" dirty="0">
              <a:solidFill>
                <a:srgbClr val="000000"/>
              </a:solidFill>
              <a:latin typeface="Calibri" panose="020F0502020204030204" pitchFamily="34" charset="0"/>
            </a:endParaRPr>
          </a:p>
          <a:p>
            <a:pPr marL="0" indent="0">
              <a:buNone/>
            </a:pPr>
            <a:r>
              <a:rPr lang="en-US" sz="4800" b="1" dirty="0">
                <a:solidFill>
                  <a:srgbClr val="000000"/>
                </a:solidFill>
                <a:latin typeface="Calibri" panose="020F0502020204030204" pitchFamily="34" charset="0"/>
              </a:rPr>
              <a:t>From</a:t>
            </a:r>
            <a:r>
              <a:rPr lang="en-US" sz="4800" dirty="0">
                <a:solidFill>
                  <a:srgbClr val="000000"/>
                </a:solidFill>
                <a:latin typeface="Calibri" panose="020F0502020204030204" pitchFamily="34" charset="0"/>
              </a:rPr>
              <a:t>:	</a:t>
            </a:r>
            <a:r>
              <a:rPr lang="en-US" sz="4800" u="sng" dirty="0" smtClean="0">
                <a:solidFill>
                  <a:srgbClr val="000000"/>
                </a:solidFill>
                <a:latin typeface="Calibri" panose="020F0502020204030204" pitchFamily="34" charset="0"/>
              </a:rPr>
              <a:t>Willie Goody		</a:t>
            </a:r>
            <a:r>
              <a:rPr lang="en-US" sz="4800" dirty="0" smtClean="0">
                <a:solidFill>
                  <a:srgbClr val="000000"/>
                </a:solidFill>
                <a:latin typeface="Calibri" panose="020F0502020204030204" pitchFamily="34" charset="0"/>
              </a:rPr>
              <a:t>__________________	 </a:t>
            </a:r>
            <a:r>
              <a:rPr lang="en-US" sz="4800" dirty="0">
                <a:solidFill>
                  <a:srgbClr val="000000"/>
                </a:solidFill>
                <a:latin typeface="Calibri" panose="020F0502020204030204" pitchFamily="34" charset="0"/>
              </a:rPr>
              <a:t>Title</a:t>
            </a:r>
            <a:r>
              <a:rPr lang="en-US" sz="4800" dirty="0" smtClean="0">
                <a:solidFill>
                  <a:srgbClr val="000000"/>
                </a:solidFill>
                <a:latin typeface="Calibri" panose="020F0502020204030204" pitchFamily="34" charset="0"/>
              </a:rPr>
              <a:t>___</a:t>
            </a:r>
            <a:r>
              <a:rPr lang="en-US" sz="4800" u="sng" dirty="0" smtClean="0">
                <a:solidFill>
                  <a:srgbClr val="000000"/>
                </a:solidFill>
                <a:latin typeface="Calibri" panose="020F0502020204030204" pitchFamily="34" charset="0"/>
              </a:rPr>
              <a:t>Food Services Manager IV________________</a:t>
            </a:r>
            <a:endParaRPr lang="en-US" sz="4800" u="sng" dirty="0">
              <a:solidFill>
                <a:srgbClr val="000000"/>
              </a:solidFill>
              <a:latin typeface="Calibri" panose="020F0502020204030204" pitchFamily="34" charset="0"/>
            </a:endParaRPr>
          </a:p>
          <a:p>
            <a:pPr marL="0" indent="0">
              <a:buNone/>
            </a:pPr>
            <a:r>
              <a:rPr lang="en-US" sz="4800" b="1" dirty="0">
                <a:solidFill>
                  <a:srgbClr val="000000"/>
                </a:solidFill>
                <a:latin typeface="Calibri" panose="020F0502020204030204" pitchFamily="34" charset="0"/>
              </a:rPr>
              <a:t> </a:t>
            </a:r>
            <a:endParaRPr lang="en-US" sz="4800" dirty="0">
              <a:solidFill>
                <a:srgbClr val="000000"/>
              </a:solidFill>
              <a:latin typeface="Calibri" panose="020F0502020204030204" pitchFamily="34" charset="0"/>
            </a:endParaRPr>
          </a:p>
          <a:p>
            <a:pPr marL="0" indent="0">
              <a:buNone/>
            </a:pPr>
            <a:r>
              <a:rPr lang="en-US" sz="4800" b="1" dirty="0">
                <a:solidFill>
                  <a:srgbClr val="000000"/>
                </a:solidFill>
                <a:latin typeface="Calibri" panose="020F0502020204030204" pitchFamily="34" charset="0"/>
              </a:rPr>
              <a:t>Re:	</a:t>
            </a:r>
            <a:r>
              <a:rPr lang="en-US" sz="4800" b="1" u="sng" dirty="0" smtClean="0">
                <a:solidFill>
                  <a:srgbClr val="000000"/>
                </a:solidFill>
                <a:latin typeface="Calibri" panose="020F0502020204030204" pitchFamily="34" charset="0"/>
              </a:rPr>
              <a:t>Excessive Absences and Tardiness</a:t>
            </a:r>
            <a:endParaRPr lang="en-US" sz="4800" dirty="0">
              <a:solidFill>
                <a:srgbClr val="000000"/>
              </a:solidFill>
              <a:latin typeface="Calibri" panose="020F0502020204030204" pitchFamily="34" charset="0"/>
            </a:endParaRPr>
          </a:p>
          <a:p>
            <a:pPr marL="0" indent="0">
              <a:buNone/>
            </a:pPr>
            <a:r>
              <a:rPr lang="en-US" sz="4300" b="1" dirty="0">
                <a:solidFill>
                  <a:srgbClr val="000000"/>
                </a:solidFill>
                <a:latin typeface="Calibri" panose="020F0502020204030204" pitchFamily="34" charset="0"/>
              </a:rPr>
              <a:t> </a:t>
            </a:r>
            <a:endParaRPr lang="en-US" sz="4300" b="1" dirty="0" smtClean="0">
              <a:solidFill>
                <a:srgbClr val="000000"/>
              </a:solidFill>
              <a:latin typeface="Calibri" panose="020F0502020204030204" pitchFamily="34" charset="0"/>
            </a:endParaRPr>
          </a:p>
          <a:p>
            <a:pPr marL="0" indent="0">
              <a:buNone/>
            </a:pPr>
            <a:r>
              <a:rPr lang="en-US" sz="4800" b="1" dirty="0" smtClean="0">
                <a:solidFill>
                  <a:srgbClr val="000000"/>
                </a:solidFill>
                <a:latin typeface="Calibri" panose="020F0502020204030204" pitchFamily="34" charset="0"/>
              </a:rPr>
              <a:t>On 03/01/15, </a:t>
            </a:r>
            <a:r>
              <a:rPr lang="en-US" sz="4800" b="1" dirty="0">
                <a:solidFill>
                  <a:srgbClr val="000000"/>
                </a:solidFill>
                <a:latin typeface="Calibri" panose="020F0502020204030204" pitchFamily="34" charset="0"/>
              </a:rPr>
              <a:t>we met </a:t>
            </a:r>
            <a:r>
              <a:rPr lang="en-US" sz="4800" b="1" dirty="0" smtClean="0">
                <a:solidFill>
                  <a:srgbClr val="000000"/>
                </a:solidFill>
                <a:latin typeface="Calibri" panose="020F0502020204030204" pitchFamily="34" charset="0"/>
              </a:rPr>
              <a:t>regarding excessive absences and tardiness.  </a:t>
            </a:r>
            <a:r>
              <a:rPr lang="en-US" sz="4800" b="1" dirty="0">
                <a:solidFill>
                  <a:srgbClr val="000000"/>
                </a:solidFill>
                <a:latin typeface="Calibri" panose="020F0502020204030204" pitchFamily="34" charset="0"/>
              </a:rPr>
              <a:t>Specifically the following was discussed:</a:t>
            </a:r>
          </a:p>
          <a:p>
            <a:pPr marL="0" indent="0">
              <a:buNone/>
            </a:pPr>
            <a:r>
              <a:rPr lang="en-US" sz="4300" dirty="0">
                <a:solidFill>
                  <a:srgbClr val="000000"/>
                </a:solidFill>
                <a:latin typeface="Calibri" panose="020F0502020204030204" pitchFamily="34" charset="0"/>
              </a:rPr>
              <a:t> </a:t>
            </a:r>
            <a:endParaRPr lang="en-US" sz="4300" dirty="0" smtClean="0">
              <a:solidFill>
                <a:srgbClr val="000000"/>
              </a:solidFill>
              <a:latin typeface="Calibri" panose="020F0502020204030204" pitchFamily="34" charset="0"/>
            </a:endParaRPr>
          </a:p>
          <a:p>
            <a:pPr marL="0" indent="0">
              <a:buNone/>
            </a:pPr>
            <a:endParaRPr lang="en-US" sz="4300" dirty="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1</a:t>
            </a:r>
            <a:r>
              <a:rPr lang="en-US" sz="4800" dirty="0" smtClean="0">
                <a:solidFill>
                  <a:srgbClr val="000000"/>
                </a:solidFill>
                <a:latin typeface="Calibri" panose="020F0502020204030204" pitchFamily="34" charset="0"/>
              </a:rPr>
              <a:t>)  Between 01/06/15 – 01/31/15, you have been absent six times namely:  01/06/15, 01/13/15, 01/16/15, 01/20/15, 01/22/15, and 01/27/15.    </a:t>
            </a:r>
            <a:endParaRPr lang="en-US" sz="4800" dirty="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2</a:t>
            </a:r>
            <a:r>
              <a:rPr lang="en-US" sz="4800" dirty="0" smtClean="0">
                <a:solidFill>
                  <a:srgbClr val="000000"/>
                </a:solidFill>
                <a:latin typeface="Calibri" panose="020F0502020204030204" pitchFamily="34" charset="0"/>
              </a:rPr>
              <a:t>)  You called on four occasions in February informing me, your manager, that you cannot come to work because of personal necessity, kin care, and own illness.  Those dates are as follows:  02/3/15, 02/4/15, 02/18/15, &amp; 02/19/15.  </a:t>
            </a: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3</a:t>
            </a:r>
            <a:r>
              <a:rPr lang="en-US" sz="4800" dirty="0" smtClean="0">
                <a:solidFill>
                  <a:srgbClr val="000000"/>
                </a:solidFill>
                <a:latin typeface="Calibri" panose="020F0502020204030204" pitchFamily="34" charset="0"/>
              </a:rPr>
              <a:t>)  You came in late for work in the months of January and February two times.  You stated that on two of those days (01/8/15 &amp; 01/21/15), you didn’t get much sleep and therefore, woke up late.  As a result, you missed your normal bus time.    </a:t>
            </a: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 </a:t>
            </a:r>
          </a:p>
          <a:p>
            <a:pPr marL="0" indent="0">
              <a:buNone/>
            </a:pPr>
            <a:endParaRPr lang="en-US" sz="1200" b="1" i="1" dirty="0" smtClean="0"/>
          </a:p>
          <a:p>
            <a:pPr marL="0" indent="0">
              <a:buNone/>
            </a:pPr>
            <a:endParaRPr lang="en-US" sz="4800" dirty="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	</a:t>
            </a:r>
          </a:p>
          <a:p>
            <a:pPr marL="0" indent="0">
              <a:buNone/>
            </a:pPr>
            <a:r>
              <a:rPr lang="en-US" sz="8800" dirty="0">
                <a:solidFill>
                  <a:srgbClr val="000000"/>
                </a:solidFill>
                <a:latin typeface="Calibri" panose="020F0502020204030204" pitchFamily="34" charset="0"/>
              </a:rPr>
              <a:t> </a:t>
            </a:r>
          </a:p>
          <a:p>
            <a:pPr marL="0" indent="0">
              <a:buNone/>
            </a:pPr>
            <a:endParaRPr lang="en-US" sz="8800" dirty="0">
              <a:solidFill>
                <a:srgbClr val="000000"/>
              </a:solidFill>
            </a:endParaRPr>
          </a:p>
          <a:p>
            <a:pPr marL="0" indent="0">
              <a:buNone/>
            </a:pPr>
            <a:r>
              <a:rPr lang="en-US" sz="8000" dirty="0"/>
              <a:t> </a:t>
            </a:r>
            <a:endParaRPr lang="en-US" sz="2400" dirty="0" smtClean="0">
              <a:solidFill>
                <a:srgbClr val="000000"/>
              </a:solidFill>
            </a:endParaRPr>
          </a:p>
          <a:p>
            <a:pPr marL="914400" lvl="1" indent="-514350">
              <a:buFont typeface="+mj-lt"/>
              <a:buAutoNum type="arabicPeriod"/>
            </a:pPr>
            <a:endParaRPr lang="en-US" sz="2400" dirty="0">
              <a:solidFill>
                <a:srgbClr val="000000"/>
              </a:solidFill>
            </a:endParaRPr>
          </a:p>
          <a:p>
            <a:pPr marL="0" indent="0">
              <a:buNone/>
            </a:pPr>
            <a:endParaRPr lang="en-US" sz="2800" dirty="0">
              <a:solidFill>
                <a:srgbClr val="000000"/>
              </a:solidFill>
            </a:endParaRPr>
          </a:p>
          <a:p>
            <a:pPr marL="0" indent="0">
              <a:buNone/>
            </a:pPr>
            <a:r>
              <a:rPr lang="en-US" sz="2800" dirty="0" smtClean="0">
                <a:solidFill>
                  <a:srgbClr val="000000"/>
                </a:solidFill>
              </a:rPr>
              <a:t>  </a:t>
            </a:r>
            <a:endParaRPr lang="en-US" sz="2800" dirty="0">
              <a:solidFill>
                <a:srgbClr val="000000"/>
              </a:solidFill>
            </a:endParaRPr>
          </a:p>
          <a:p>
            <a:endParaRPr lang="en-US" sz="2800" dirty="0"/>
          </a:p>
        </p:txBody>
      </p:sp>
    </p:spTree>
    <p:extLst>
      <p:ext uri="{BB962C8B-B14F-4D97-AF65-F5344CB8AC3E}">
        <p14:creationId xmlns:p14="http://schemas.microsoft.com/office/powerpoint/2010/main" val="19622488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74637"/>
            <a:ext cx="8429349" cy="1509775"/>
          </a:xfrm>
        </p:spPr>
        <p:txBody>
          <a:bodyPr>
            <a:normAutofit fontScale="90000"/>
          </a:bodyPr>
          <a:lstStyle/>
          <a:p>
            <a:pPr algn="l"/>
            <a:r>
              <a:rPr lang="en-US" sz="4000" dirty="0" smtClean="0">
                <a:solidFill>
                  <a:srgbClr val="000000"/>
                </a:solidFill>
              </a:rPr>
              <a:t>Sample II Conference Memo</a:t>
            </a:r>
            <a:br>
              <a:rPr lang="en-US" sz="4000" dirty="0" smtClean="0">
                <a:solidFill>
                  <a:srgbClr val="000000"/>
                </a:solidFill>
              </a:rPr>
            </a:br>
            <a:r>
              <a:rPr lang="en-US" sz="3200" dirty="0">
                <a:solidFill>
                  <a:srgbClr val="000000"/>
                </a:solidFill>
              </a:rPr>
              <a:t>Frequent Unexcused Absence &amp; Tardiness; Abuse of </a:t>
            </a:r>
            <a:r>
              <a:rPr lang="en-US" sz="3200" dirty="0" smtClean="0">
                <a:solidFill>
                  <a:srgbClr val="000000"/>
                </a:solidFill>
              </a:rPr>
              <a:t>Leave </a:t>
            </a:r>
            <a:r>
              <a:rPr lang="en-US" sz="3200" dirty="0">
                <a:solidFill>
                  <a:srgbClr val="000000"/>
                </a:solidFill>
              </a:rPr>
              <a:t>P</a:t>
            </a:r>
            <a:r>
              <a:rPr lang="en-US" sz="3200" dirty="0" smtClean="0">
                <a:solidFill>
                  <a:srgbClr val="000000"/>
                </a:solidFill>
              </a:rPr>
              <a:t>rivileges</a:t>
            </a:r>
            <a:endParaRPr lang="en-US" sz="3100" dirty="0">
              <a:solidFill>
                <a:srgbClr val="000000"/>
              </a:solidFill>
            </a:endParaRPr>
          </a:p>
        </p:txBody>
      </p:sp>
      <p:sp>
        <p:nvSpPr>
          <p:cNvPr id="3" name="Content Placeholder 2"/>
          <p:cNvSpPr>
            <a:spLocks noGrp="1"/>
          </p:cNvSpPr>
          <p:nvPr>
            <p:ph idx="1"/>
          </p:nvPr>
        </p:nvSpPr>
        <p:spPr>
          <a:xfrm>
            <a:off x="457200" y="2059618"/>
            <a:ext cx="8229600" cy="4208017"/>
          </a:xfrm>
        </p:spPr>
        <p:txBody>
          <a:bodyPr>
            <a:normAutofit fontScale="25000" lnSpcReduction="20000"/>
          </a:bodyPr>
          <a:lstStyle/>
          <a:p>
            <a:pPr marL="0" indent="0" algn="ctr">
              <a:buNone/>
            </a:pPr>
            <a:r>
              <a:rPr lang="en-US" sz="7200" b="1" dirty="0">
                <a:solidFill>
                  <a:srgbClr val="000000"/>
                </a:solidFill>
              </a:rPr>
              <a:t>CONFERENCE MEMORANDUM</a:t>
            </a:r>
            <a:endParaRPr lang="en-US" sz="7200" dirty="0">
              <a:solidFill>
                <a:srgbClr val="000000"/>
              </a:solidFill>
            </a:endParaRPr>
          </a:p>
          <a:p>
            <a:pPr marL="0" indent="0">
              <a:buNone/>
            </a:pPr>
            <a:r>
              <a:rPr lang="en-US" sz="2900" dirty="0">
                <a:solidFill>
                  <a:srgbClr val="000000"/>
                </a:solidFill>
              </a:rPr>
              <a:t> </a:t>
            </a:r>
          </a:p>
          <a:p>
            <a:pPr marL="0" indent="0">
              <a:buNone/>
            </a:pPr>
            <a:endParaRPr lang="en-US" sz="4800" dirty="0" smtClean="0">
              <a:solidFill>
                <a:srgbClr val="000000"/>
              </a:solidFill>
              <a:latin typeface="Calibri" panose="020F0502020204030204" pitchFamily="34" charset="0"/>
            </a:endParaRPr>
          </a:p>
          <a:p>
            <a:pPr marL="0" indent="0">
              <a:buNone/>
            </a:pPr>
            <a:endParaRPr lang="en-US" sz="4800" dirty="0">
              <a:solidFill>
                <a:srgbClr val="000000"/>
              </a:solidFill>
              <a:latin typeface="Calibri" panose="020F0502020204030204" pitchFamily="34" charset="0"/>
            </a:endParaRPr>
          </a:p>
          <a:p>
            <a:pPr marL="0" indent="0">
              <a:buNone/>
            </a:pPr>
            <a:r>
              <a:rPr lang="en-US" sz="4800" b="1" dirty="0" smtClean="0">
                <a:solidFill>
                  <a:srgbClr val="000000"/>
                </a:solidFill>
                <a:latin typeface="Calibri" panose="020F0502020204030204" pitchFamily="34" charset="0"/>
              </a:rPr>
              <a:t>During </a:t>
            </a:r>
            <a:r>
              <a:rPr lang="en-US" sz="4800" b="1" dirty="0">
                <a:solidFill>
                  <a:srgbClr val="000000"/>
                </a:solidFill>
                <a:latin typeface="Calibri" panose="020F0502020204030204" pitchFamily="34" charset="0"/>
              </a:rPr>
              <a:t>the meeting, you stated</a:t>
            </a:r>
            <a:r>
              <a:rPr lang="en-US" sz="4800" b="1" dirty="0" smtClean="0">
                <a:solidFill>
                  <a:srgbClr val="000000"/>
                </a:solidFill>
                <a:latin typeface="Calibri" panose="020F0502020204030204" pitchFamily="34" charset="0"/>
              </a:rPr>
              <a:t>:</a:t>
            </a:r>
          </a:p>
          <a:p>
            <a:pPr marL="0" indent="0">
              <a:buNone/>
            </a:pPr>
            <a:endParaRPr lang="en-US" sz="4800" dirty="0">
              <a:solidFill>
                <a:srgbClr val="000000"/>
              </a:solidFill>
              <a:latin typeface="Calibri" panose="020F0502020204030204" pitchFamily="34" charset="0"/>
            </a:endParaRPr>
          </a:p>
          <a:p>
            <a:pPr marL="0" indent="0">
              <a:buNone/>
            </a:pPr>
            <a:r>
              <a:rPr lang="en-US" sz="4800" dirty="0" smtClean="0">
                <a:solidFill>
                  <a:srgbClr val="000000"/>
                </a:solidFill>
                <a:latin typeface="Calibri" panose="020F0502020204030204" pitchFamily="34" charset="0"/>
              </a:rPr>
              <a:t>1)  My mother lives with us.   She is older and doesn’t know how to drive.  She also has to see the doctor a couple of times and because of her weak health, I sometimes have to stay home with her so I can take care of her.</a:t>
            </a:r>
          </a:p>
          <a:p>
            <a:pPr marL="0" indent="0">
              <a:buNone/>
            </a:pPr>
            <a:r>
              <a:rPr lang="en-US" sz="4800" dirty="0" smtClean="0">
                <a:solidFill>
                  <a:srgbClr val="000000"/>
                </a:solidFill>
                <a:latin typeface="Calibri" panose="020F0502020204030204" pitchFamily="34" charset="0"/>
              </a:rPr>
              <a:t>  </a:t>
            </a:r>
            <a:r>
              <a:rPr lang="en-US" sz="4800" dirty="0">
                <a:solidFill>
                  <a:srgbClr val="000000"/>
                </a:solidFill>
                <a:latin typeface="Calibri" panose="020F0502020204030204" pitchFamily="34" charset="0"/>
              </a:rPr>
              <a:t> </a:t>
            </a:r>
          </a:p>
          <a:p>
            <a:pPr marL="0" indent="0">
              <a:buNone/>
            </a:pPr>
            <a:r>
              <a:rPr lang="en-US" sz="4800" dirty="0" smtClean="0">
                <a:solidFill>
                  <a:srgbClr val="000000"/>
                </a:solidFill>
                <a:latin typeface="Calibri" panose="020F0502020204030204" pitchFamily="34" charset="0"/>
              </a:rPr>
              <a:t>2)  On those days that I have to take care of her, I am sometimes up all night and get little sleep.  I try to get to work on time, I really do try hard.  But, sometimes, I just can’t make it to work on time.</a:t>
            </a:r>
          </a:p>
          <a:p>
            <a:pPr marL="0" indent="0">
              <a:buNone/>
            </a:pPr>
            <a:endParaRPr lang="en-US" sz="4800" dirty="0" smtClean="0">
              <a:solidFill>
                <a:srgbClr val="000000"/>
              </a:solidFill>
              <a:latin typeface="Calibri" panose="020F0502020204030204" pitchFamily="34" charset="0"/>
            </a:endParaRPr>
          </a:p>
          <a:p>
            <a:pPr marL="0" indent="0">
              <a:buNone/>
            </a:pPr>
            <a:r>
              <a:rPr lang="en-US" sz="4800" dirty="0" smtClean="0">
                <a:solidFill>
                  <a:srgbClr val="000000"/>
                </a:solidFill>
                <a:latin typeface="Calibri" panose="020F0502020204030204" pitchFamily="34" charset="0"/>
              </a:rPr>
              <a:t>3)  I try to schedule my mother’s appointment in the afternoon so I do not have to get off work.  But, the last two months have been a little tough because my mother was sick more times than she had ever been.   </a:t>
            </a:r>
          </a:p>
          <a:p>
            <a:pPr marL="0" indent="0">
              <a:buNone/>
            </a:pPr>
            <a:endParaRPr lang="en-US" sz="4800" dirty="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	</a:t>
            </a:r>
          </a:p>
          <a:p>
            <a:pPr marL="0" indent="0">
              <a:buNone/>
            </a:pPr>
            <a:r>
              <a:rPr lang="en-US" sz="8800" dirty="0">
                <a:solidFill>
                  <a:srgbClr val="000000"/>
                </a:solidFill>
                <a:latin typeface="Calibri" panose="020F0502020204030204" pitchFamily="34" charset="0"/>
              </a:rPr>
              <a:t> </a:t>
            </a:r>
          </a:p>
          <a:p>
            <a:pPr marL="0" indent="0">
              <a:buNone/>
            </a:pPr>
            <a:endParaRPr lang="en-US" sz="8800" dirty="0">
              <a:solidFill>
                <a:srgbClr val="000000"/>
              </a:solidFill>
            </a:endParaRPr>
          </a:p>
          <a:p>
            <a:pPr marL="0" indent="0">
              <a:buNone/>
            </a:pPr>
            <a:r>
              <a:rPr lang="en-US" sz="8000" dirty="0"/>
              <a:t> </a:t>
            </a:r>
            <a:endParaRPr lang="en-US" sz="2400" dirty="0" smtClean="0">
              <a:solidFill>
                <a:srgbClr val="000000"/>
              </a:solidFill>
            </a:endParaRPr>
          </a:p>
          <a:p>
            <a:pPr marL="914400" lvl="1" indent="-514350">
              <a:buFont typeface="+mj-lt"/>
              <a:buAutoNum type="arabicPeriod"/>
            </a:pPr>
            <a:endParaRPr lang="en-US" sz="2400" dirty="0">
              <a:solidFill>
                <a:srgbClr val="000000"/>
              </a:solidFill>
            </a:endParaRPr>
          </a:p>
          <a:p>
            <a:pPr marL="0" indent="0">
              <a:buNone/>
            </a:pPr>
            <a:endParaRPr lang="en-US" sz="2800" dirty="0">
              <a:solidFill>
                <a:srgbClr val="000000"/>
              </a:solidFill>
            </a:endParaRPr>
          </a:p>
          <a:p>
            <a:pPr marL="0" indent="0">
              <a:buNone/>
            </a:pPr>
            <a:r>
              <a:rPr lang="en-US" sz="2800" dirty="0" smtClean="0">
                <a:solidFill>
                  <a:srgbClr val="000000"/>
                </a:solidFill>
              </a:rPr>
              <a:t>  </a:t>
            </a:r>
            <a:endParaRPr lang="en-US" sz="2800" dirty="0">
              <a:solidFill>
                <a:srgbClr val="000000"/>
              </a:solidFill>
            </a:endParaRPr>
          </a:p>
          <a:p>
            <a:endParaRPr lang="en-US" sz="2800" dirty="0"/>
          </a:p>
        </p:txBody>
      </p:sp>
    </p:spTree>
    <p:extLst>
      <p:ext uri="{BB962C8B-B14F-4D97-AF65-F5344CB8AC3E}">
        <p14:creationId xmlns:p14="http://schemas.microsoft.com/office/powerpoint/2010/main" val="41963046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74637"/>
            <a:ext cx="8340571" cy="1625184"/>
          </a:xfrm>
        </p:spPr>
        <p:txBody>
          <a:bodyPr>
            <a:normAutofit/>
          </a:bodyPr>
          <a:lstStyle/>
          <a:p>
            <a:pPr algn="l"/>
            <a:r>
              <a:rPr lang="en-US" sz="4000" dirty="0" smtClean="0">
                <a:solidFill>
                  <a:srgbClr val="000000"/>
                </a:solidFill>
              </a:rPr>
              <a:t>Sample II Conference Memo  </a:t>
            </a:r>
            <a:br>
              <a:rPr lang="en-US" sz="4000" dirty="0" smtClean="0">
                <a:solidFill>
                  <a:srgbClr val="000000"/>
                </a:solidFill>
              </a:rPr>
            </a:br>
            <a:r>
              <a:rPr lang="en-US" sz="2900" dirty="0">
                <a:solidFill>
                  <a:srgbClr val="000000"/>
                </a:solidFill>
              </a:rPr>
              <a:t>Frequent Unexcused Absence &amp; Tardiness; Abuse of leave privileges</a:t>
            </a:r>
          </a:p>
        </p:txBody>
      </p:sp>
      <p:sp>
        <p:nvSpPr>
          <p:cNvPr id="3" name="Content Placeholder 2"/>
          <p:cNvSpPr>
            <a:spLocks noGrp="1"/>
          </p:cNvSpPr>
          <p:nvPr>
            <p:ph idx="1"/>
          </p:nvPr>
        </p:nvSpPr>
        <p:spPr>
          <a:xfrm>
            <a:off x="457200" y="1899821"/>
            <a:ext cx="8229600" cy="4367814"/>
          </a:xfrm>
        </p:spPr>
        <p:txBody>
          <a:bodyPr>
            <a:normAutofit fontScale="25000" lnSpcReduction="20000"/>
          </a:bodyPr>
          <a:lstStyle/>
          <a:p>
            <a:pPr marL="0" indent="0" algn="ctr">
              <a:buNone/>
            </a:pPr>
            <a:r>
              <a:rPr lang="en-US" sz="7200" b="1" dirty="0">
                <a:solidFill>
                  <a:srgbClr val="000000"/>
                </a:solidFill>
              </a:rPr>
              <a:t>CONFERENCE MEMORANDUM</a:t>
            </a:r>
            <a:endParaRPr lang="en-US" sz="7200" dirty="0">
              <a:solidFill>
                <a:srgbClr val="000000"/>
              </a:solidFill>
            </a:endParaRPr>
          </a:p>
          <a:p>
            <a:pPr marL="0" indent="0">
              <a:buNone/>
            </a:pPr>
            <a:r>
              <a:rPr lang="en-US" sz="2900" dirty="0">
                <a:solidFill>
                  <a:srgbClr val="000000"/>
                </a:solidFill>
              </a:rPr>
              <a:t> </a:t>
            </a:r>
          </a:p>
          <a:p>
            <a:pPr marL="0" indent="0">
              <a:buNone/>
            </a:pPr>
            <a:r>
              <a:rPr lang="en-US" sz="4300" dirty="0">
                <a:solidFill>
                  <a:srgbClr val="000000"/>
                </a:solidFill>
                <a:latin typeface="Calibri" panose="020F0502020204030204" pitchFamily="34" charset="0"/>
              </a:rPr>
              <a:t> </a:t>
            </a:r>
            <a:r>
              <a:rPr lang="en-US" sz="4800" b="1" dirty="0" smtClean="0">
                <a:solidFill>
                  <a:srgbClr val="000000"/>
                </a:solidFill>
                <a:latin typeface="Calibri" panose="020F0502020204030204" pitchFamily="34" charset="0"/>
              </a:rPr>
              <a:t>  </a:t>
            </a:r>
            <a:r>
              <a:rPr lang="en-US" sz="4800" b="1" dirty="0">
                <a:solidFill>
                  <a:srgbClr val="000000"/>
                </a:solidFill>
                <a:latin typeface="Calibri" panose="020F0502020204030204" pitchFamily="34" charset="0"/>
              </a:rPr>
              <a:t>During the conference, I offered you the following assistance and guidance:</a:t>
            </a:r>
          </a:p>
          <a:p>
            <a:pPr marL="0" indent="0">
              <a:buNone/>
            </a:pPr>
            <a:r>
              <a:rPr lang="en-US" sz="4800" dirty="0">
                <a:solidFill>
                  <a:schemeClr val="tx1">
                    <a:lumMod val="75000"/>
                  </a:schemeClr>
                </a:solidFill>
                <a:latin typeface="Calibri" panose="020F0502020204030204" pitchFamily="34" charset="0"/>
              </a:rPr>
              <a:t> </a:t>
            </a:r>
          </a:p>
          <a:p>
            <a:pPr marL="0" indent="0">
              <a:buNone/>
            </a:pPr>
            <a:r>
              <a:rPr lang="en-US" sz="4800" dirty="0" smtClean="0">
                <a:solidFill>
                  <a:srgbClr val="000000"/>
                </a:solidFill>
                <a:latin typeface="Calibri" panose="020F0502020204030204" pitchFamily="34" charset="0"/>
              </a:rPr>
              <a:t>1)  I gave you a copy of the Employee Handbook.  We discussed the Section III Attendance Expectation on page 31 and Excess</a:t>
            </a:r>
            <a:r>
              <a:rPr lang="en-US" sz="4800" dirty="0" smtClean="0">
                <a:solidFill>
                  <a:schemeClr val="tx1">
                    <a:lumMod val="75000"/>
                  </a:schemeClr>
                </a:solidFill>
                <a:latin typeface="Calibri" panose="020F0502020204030204" pitchFamily="34" charset="0"/>
              </a:rPr>
              <a:t>ive </a:t>
            </a:r>
            <a:r>
              <a:rPr lang="en-US" sz="4800" dirty="0">
                <a:solidFill>
                  <a:srgbClr val="000000"/>
                </a:solidFill>
                <a:latin typeface="Calibri" panose="020F0502020204030204" pitchFamily="34" charset="0"/>
              </a:rPr>
              <a:t>Absenteeism and Tardiness </a:t>
            </a:r>
            <a:r>
              <a:rPr lang="en-US" sz="4800" dirty="0" smtClean="0">
                <a:solidFill>
                  <a:srgbClr val="000000"/>
                </a:solidFill>
                <a:latin typeface="Calibri" panose="020F0502020204030204" pitchFamily="34" charset="0"/>
              </a:rPr>
              <a:t>and Pattern </a:t>
            </a:r>
            <a:r>
              <a:rPr lang="en-US" sz="4800" dirty="0">
                <a:solidFill>
                  <a:srgbClr val="000000"/>
                </a:solidFill>
                <a:latin typeface="Calibri" panose="020F0502020204030204" pitchFamily="34" charset="0"/>
              </a:rPr>
              <a:t>of Excessive Absences on pages 36 and 37</a:t>
            </a:r>
            <a:r>
              <a:rPr lang="en-US" sz="4800" dirty="0" smtClean="0">
                <a:solidFill>
                  <a:srgbClr val="000000"/>
                </a:solidFill>
                <a:latin typeface="Calibri" panose="020F0502020204030204" pitchFamily="34" charset="0"/>
              </a:rPr>
              <a:t>.</a:t>
            </a:r>
          </a:p>
          <a:p>
            <a:pPr marL="0" indent="0">
              <a:buNone/>
            </a:pPr>
            <a:endParaRPr lang="en-US" sz="4800" dirty="0">
              <a:solidFill>
                <a:srgbClr val="000000"/>
              </a:solidFill>
              <a:latin typeface="Calibri" panose="020F0502020204030204" pitchFamily="34" charset="0"/>
            </a:endParaRPr>
          </a:p>
          <a:p>
            <a:pPr marL="0" indent="0">
              <a:buNone/>
            </a:pPr>
            <a:r>
              <a:rPr lang="en-US" sz="4800" dirty="0" smtClean="0">
                <a:solidFill>
                  <a:srgbClr val="000000"/>
                </a:solidFill>
                <a:latin typeface="Calibri" panose="020F0502020204030204" pitchFamily="34" charset="0"/>
              </a:rPr>
              <a:t>2)  I also discussed Section V -  Leaves on pages 42 – 46 of the Employee Handbook.  I handed you the FMLA/CFRA Certification Forms.  I reminded you that you can access the form at the LAUSD website and the FSD website.  You can print the form should you need additional copies of the form.</a:t>
            </a:r>
          </a:p>
          <a:p>
            <a:pPr marL="0" indent="0">
              <a:buNone/>
            </a:pPr>
            <a:endParaRPr lang="en-US" sz="4800" dirty="0" smtClean="0">
              <a:solidFill>
                <a:srgbClr val="000000"/>
              </a:solidFill>
              <a:latin typeface="Calibri" panose="020F0502020204030204" pitchFamily="34" charset="0"/>
            </a:endParaRPr>
          </a:p>
          <a:p>
            <a:pPr marL="0" indent="0">
              <a:buNone/>
            </a:pPr>
            <a:r>
              <a:rPr lang="en-US" sz="4800" dirty="0" smtClean="0">
                <a:solidFill>
                  <a:srgbClr val="000000"/>
                </a:solidFill>
                <a:latin typeface="Calibri" panose="020F0502020204030204" pitchFamily="34" charset="0"/>
              </a:rPr>
              <a:t>3)  I informed you that unless all your absences or tardiness are protected under FMLA/CFRA or Kin Care, all those days that you missed work will count against your attendance.  This will also create a negative impact on your next performance evaluation.</a:t>
            </a:r>
            <a:endParaRPr lang="en-US" sz="4800" dirty="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	</a:t>
            </a:r>
          </a:p>
          <a:p>
            <a:pPr marL="0" indent="0">
              <a:buNone/>
            </a:pPr>
            <a:r>
              <a:rPr lang="en-US" sz="4800" dirty="0" smtClean="0">
                <a:solidFill>
                  <a:srgbClr val="000000"/>
                </a:solidFill>
                <a:latin typeface="Calibri" panose="020F0502020204030204" pitchFamily="34" charset="0"/>
              </a:rPr>
              <a:t>3</a:t>
            </a:r>
            <a:r>
              <a:rPr lang="en-US" sz="4800" dirty="0" smtClean="0">
                <a:solidFill>
                  <a:schemeClr val="tx1">
                    <a:lumMod val="75000"/>
                  </a:schemeClr>
                </a:solidFill>
                <a:latin typeface="Calibri" panose="020F0502020204030204" pitchFamily="34" charset="0"/>
              </a:rPr>
              <a:t>  </a:t>
            </a:r>
            <a:r>
              <a:rPr lang="en-US" sz="4800" dirty="0" smtClean="0">
                <a:solidFill>
                  <a:srgbClr val="000000"/>
                </a:solidFill>
                <a:latin typeface="Calibri" panose="020F0502020204030204" pitchFamily="34" charset="0"/>
              </a:rPr>
              <a:t>I </a:t>
            </a:r>
            <a:r>
              <a:rPr lang="en-US" sz="4800" dirty="0">
                <a:solidFill>
                  <a:srgbClr val="000000"/>
                </a:solidFill>
                <a:latin typeface="Calibri" panose="020F0502020204030204" pitchFamily="34" charset="0"/>
              </a:rPr>
              <a:t>handed you </a:t>
            </a:r>
            <a:r>
              <a:rPr lang="en-US" sz="4800" dirty="0" smtClean="0">
                <a:solidFill>
                  <a:srgbClr val="000000"/>
                </a:solidFill>
                <a:latin typeface="Calibri" panose="020F0502020204030204" pitchFamily="34" charset="0"/>
              </a:rPr>
              <a:t>the EAP (Employee Assistance Program) MHN Flyer for your reference.  You may call the toll-free number 800-285-7717 to assist you in managing life’s challenges.  This is a service, paid by LAUSD, available to eligible employees/members.</a:t>
            </a:r>
          </a:p>
          <a:p>
            <a:pPr marL="0" indent="0">
              <a:buNone/>
            </a:pPr>
            <a:endParaRPr lang="en-US" sz="4800" dirty="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You can consider all of the above assistance and guidance as directives.  Please be advised that this is a very serious matter and failure to comply with the above directives and/or improvement on your part may result in disciplinary action up to and including dismissal from the District</a:t>
            </a:r>
            <a:r>
              <a:rPr lang="en-US" sz="4800" dirty="0" smtClean="0">
                <a:solidFill>
                  <a:srgbClr val="000000"/>
                </a:solidFill>
                <a:latin typeface="Calibri" panose="020F0502020204030204" pitchFamily="34" charset="0"/>
              </a:rPr>
              <a:t>.  If </a:t>
            </a:r>
            <a:r>
              <a:rPr lang="en-US" sz="4800" dirty="0">
                <a:solidFill>
                  <a:srgbClr val="000000"/>
                </a:solidFill>
                <a:latin typeface="Calibri" panose="020F0502020204030204" pitchFamily="34" charset="0"/>
              </a:rPr>
              <a:t>you wish to respond to this memorandum, please do so in writing no later than five (5) working days from the date of this document.</a:t>
            </a:r>
          </a:p>
          <a:p>
            <a:pPr marL="0" indent="0">
              <a:buNone/>
            </a:pPr>
            <a:r>
              <a:rPr lang="en-US" sz="4800" dirty="0">
                <a:solidFill>
                  <a:srgbClr val="000000"/>
                </a:solidFill>
                <a:latin typeface="Calibri" panose="020F0502020204030204" pitchFamily="34" charset="0"/>
              </a:rPr>
              <a:t>By signing this document, I indicate that I have received a copy. </a:t>
            </a:r>
          </a:p>
          <a:p>
            <a:pPr marL="0" indent="0">
              <a:buNone/>
            </a:pPr>
            <a:endParaRPr lang="en-US" sz="4800" dirty="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Signature:  </a:t>
            </a:r>
            <a:r>
              <a:rPr lang="en-US" sz="4800" dirty="0" smtClean="0">
                <a:solidFill>
                  <a:srgbClr val="000000"/>
                </a:solidFill>
                <a:latin typeface="Calibri" panose="020F0502020204030204" pitchFamily="34" charset="0"/>
              </a:rPr>
              <a:t>_____</a:t>
            </a:r>
            <a:r>
              <a:rPr lang="en-US" sz="4800" i="1" u="sng" dirty="0" smtClean="0">
                <a:solidFill>
                  <a:srgbClr val="000000"/>
                </a:solidFill>
                <a:latin typeface="Brush Script MT" panose="03060802040406070304" pitchFamily="66" charset="0"/>
              </a:rPr>
              <a:t>Willy Goody</a:t>
            </a:r>
            <a:r>
              <a:rPr lang="en-US" sz="4800" dirty="0" smtClean="0">
                <a:solidFill>
                  <a:srgbClr val="000000"/>
                </a:solidFill>
                <a:latin typeface="Calibri" panose="020F0502020204030204" pitchFamily="34" charset="0"/>
              </a:rPr>
              <a:t>__________</a:t>
            </a:r>
            <a:r>
              <a:rPr lang="en-US" sz="4800" dirty="0">
                <a:solidFill>
                  <a:srgbClr val="000000"/>
                </a:solidFill>
                <a:latin typeface="Calibri" panose="020F0502020204030204" pitchFamily="34" charset="0"/>
              </a:rPr>
              <a:t> Date:  </a:t>
            </a:r>
            <a:r>
              <a:rPr lang="en-US" sz="4800" dirty="0" smtClean="0">
                <a:solidFill>
                  <a:srgbClr val="000000"/>
                </a:solidFill>
                <a:latin typeface="Calibri" panose="020F0502020204030204" pitchFamily="34" charset="0"/>
              </a:rPr>
              <a:t>___</a:t>
            </a:r>
            <a:r>
              <a:rPr lang="en-US" sz="4800" u="sng" dirty="0" smtClean="0">
                <a:solidFill>
                  <a:srgbClr val="000000"/>
                </a:solidFill>
                <a:latin typeface="Calibri" panose="020F0502020204030204" pitchFamily="34" charset="0"/>
              </a:rPr>
              <a:t>03/01/15_</a:t>
            </a:r>
            <a:r>
              <a:rPr lang="en-US" sz="4800" dirty="0" smtClean="0">
                <a:solidFill>
                  <a:srgbClr val="000000"/>
                </a:solidFill>
                <a:latin typeface="Calibri" panose="020F0502020204030204" pitchFamily="34" charset="0"/>
              </a:rPr>
              <a:t>_________  </a:t>
            </a:r>
            <a:endParaRPr lang="en-US" sz="4800" dirty="0">
              <a:solidFill>
                <a:srgbClr val="000000"/>
              </a:solidFill>
              <a:latin typeface="Calibri" panose="020F0502020204030204" pitchFamily="34" charset="0"/>
            </a:endParaRPr>
          </a:p>
          <a:p>
            <a:pPr marL="0" indent="0">
              <a:buNone/>
            </a:pPr>
            <a:endParaRPr lang="en-US" sz="4800" dirty="0" smtClean="0">
              <a:solidFill>
                <a:srgbClr val="000000"/>
              </a:solidFill>
              <a:latin typeface="Calibri" panose="020F0502020204030204" pitchFamily="34" charset="0"/>
            </a:endParaRPr>
          </a:p>
          <a:p>
            <a:pPr marL="0" indent="0">
              <a:buNone/>
            </a:pPr>
            <a:endParaRPr lang="en-US" sz="4800" dirty="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	</a:t>
            </a:r>
          </a:p>
          <a:p>
            <a:pPr marL="0" indent="0">
              <a:buNone/>
            </a:pPr>
            <a:r>
              <a:rPr lang="en-US" sz="8800" dirty="0">
                <a:solidFill>
                  <a:srgbClr val="000000"/>
                </a:solidFill>
                <a:latin typeface="Calibri" panose="020F0502020204030204" pitchFamily="34" charset="0"/>
              </a:rPr>
              <a:t> </a:t>
            </a:r>
          </a:p>
          <a:p>
            <a:pPr marL="0" indent="0">
              <a:buNone/>
            </a:pPr>
            <a:endParaRPr lang="en-US" sz="8800" dirty="0">
              <a:solidFill>
                <a:srgbClr val="000000"/>
              </a:solidFill>
            </a:endParaRPr>
          </a:p>
          <a:p>
            <a:pPr marL="0" indent="0">
              <a:buNone/>
            </a:pPr>
            <a:r>
              <a:rPr lang="en-US" sz="8000" dirty="0"/>
              <a:t> </a:t>
            </a:r>
            <a:endParaRPr lang="en-US" sz="2400" dirty="0" smtClean="0">
              <a:solidFill>
                <a:srgbClr val="000000"/>
              </a:solidFill>
            </a:endParaRPr>
          </a:p>
          <a:p>
            <a:pPr marL="914400" lvl="1" indent="-514350">
              <a:buFont typeface="+mj-lt"/>
              <a:buAutoNum type="arabicPeriod"/>
            </a:pPr>
            <a:endParaRPr lang="en-US" sz="2400" dirty="0">
              <a:solidFill>
                <a:srgbClr val="000000"/>
              </a:solidFill>
            </a:endParaRPr>
          </a:p>
          <a:p>
            <a:pPr marL="0" indent="0">
              <a:buNone/>
            </a:pPr>
            <a:endParaRPr lang="en-US" sz="2800" dirty="0">
              <a:solidFill>
                <a:srgbClr val="000000"/>
              </a:solidFill>
            </a:endParaRPr>
          </a:p>
          <a:p>
            <a:pPr marL="0" indent="0">
              <a:buNone/>
            </a:pPr>
            <a:r>
              <a:rPr lang="en-US" sz="2800" dirty="0" smtClean="0">
                <a:solidFill>
                  <a:srgbClr val="000000"/>
                </a:solidFill>
              </a:rPr>
              <a:t>  </a:t>
            </a:r>
            <a:endParaRPr lang="en-US" sz="2800" dirty="0">
              <a:solidFill>
                <a:srgbClr val="000000"/>
              </a:solidFill>
            </a:endParaRPr>
          </a:p>
          <a:p>
            <a:endParaRPr lang="en-US" sz="2800" dirty="0"/>
          </a:p>
        </p:txBody>
      </p:sp>
    </p:spTree>
    <p:extLst>
      <p:ext uri="{BB962C8B-B14F-4D97-AF65-F5344CB8AC3E}">
        <p14:creationId xmlns:p14="http://schemas.microsoft.com/office/powerpoint/2010/main" val="35338023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smtClean="0">
                <a:solidFill>
                  <a:srgbClr val="000000"/>
                </a:solidFill>
              </a:rPr>
              <a:t>Overview and </a:t>
            </a:r>
            <a:r>
              <a:rPr lang="en-US" sz="4000" dirty="0">
                <a:solidFill>
                  <a:srgbClr val="000000"/>
                </a:solidFill>
              </a:rPr>
              <a:t>M</a:t>
            </a:r>
            <a:r>
              <a:rPr lang="en-US" sz="4000" dirty="0" smtClean="0">
                <a:solidFill>
                  <a:srgbClr val="000000"/>
                </a:solidFill>
              </a:rPr>
              <a:t>echanics</a:t>
            </a:r>
            <a:endParaRPr lang="en-US" sz="4000" dirty="0">
              <a:solidFill>
                <a:srgbClr val="000000"/>
              </a:solidFill>
            </a:endParaRPr>
          </a:p>
        </p:txBody>
      </p:sp>
      <p:sp>
        <p:nvSpPr>
          <p:cNvPr id="3" name="Content Placeholder 2"/>
          <p:cNvSpPr>
            <a:spLocks noGrp="1"/>
          </p:cNvSpPr>
          <p:nvPr>
            <p:ph idx="1"/>
          </p:nvPr>
        </p:nvSpPr>
        <p:spPr/>
        <p:txBody>
          <a:bodyPr>
            <a:normAutofit lnSpcReduction="10000"/>
          </a:bodyPr>
          <a:lstStyle/>
          <a:p>
            <a:pPr marL="0" indent="0">
              <a:buNone/>
            </a:pPr>
            <a:r>
              <a:rPr lang="en-US" sz="2800" dirty="0" smtClean="0">
                <a:solidFill>
                  <a:srgbClr val="000000"/>
                </a:solidFill>
              </a:rPr>
              <a:t>This training will focus on how to effectively write a Conference Memorandum.</a:t>
            </a:r>
          </a:p>
          <a:p>
            <a:pPr marL="0" indent="0">
              <a:buNone/>
            </a:pPr>
            <a:endParaRPr lang="en-US" sz="1300" dirty="0">
              <a:solidFill>
                <a:srgbClr val="000000"/>
              </a:solidFill>
            </a:endParaRPr>
          </a:p>
          <a:p>
            <a:pPr lvl="1">
              <a:buFont typeface="Arial" panose="020B0604020202020204" pitchFamily="34" charset="0"/>
              <a:buChar char="•"/>
            </a:pPr>
            <a:r>
              <a:rPr lang="en-US" sz="2000" dirty="0" smtClean="0">
                <a:solidFill>
                  <a:srgbClr val="000000"/>
                </a:solidFill>
              </a:rPr>
              <a:t>Progressive Discipline Model: </a:t>
            </a:r>
          </a:p>
          <a:p>
            <a:pPr lvl="2">
              <a:buFont typeface="Wingdings" panose="05000000000000000000" pitchFamily="2" charset="2"/>
              <a:buChar char="Ø"/>
            </a:pPr>
            <a:r>
              <a:rPr lang="en-US" sz="2000" dirty="0">
                <a:solidFill>
                  <a:srgbClr val="000000"/>
                </a:solidFill>
              </a:rPr>
              <a:t>F</a:t>
            </a:r>
            <a:r>
              <a:rPr lang="en-US" sz="2000" dirty="0" smtClean="0">
                <a:solidFill>
                  <a:srgbClr val="000000"/>
                </a:solidFill>
              </a:rPr>
              <a:t>ollows </a:t>
            </a:r>
            <a:r>
              <a:rPr lang="en-US" sz="2000" dirty="0">
                <a:solidFill>
                  <a:srgbClr val="000000"/>
                </a:solidFill>
              </a:rPr>
              <a:t>proactive efforts made to ensure proper understanding and application of </a:t>
            </a:r>
            <a:r>
              <a:rPr lang="en-US" sz="2000" dirty="0" smtClean="0">
                <a:solidFill>
                  <a:srgbClr val="000000"/>
                </a:solidFill>
              </a:rPr>
              <a:t>the Division’s expectations</a:t>
            </a:r>
            <a:r>
              <a:rPr lang="en-US" sz="2000" dirty="0">
                <a:solidFill>
                  <a:srgbClr val="000000"/>
                </a:solidFill>
              </a:rPr>
              <a:t>, policies and </a:t>
            </a:r>
            <a:r>
              <a:rPr lang="en-US" sz="2000" dirty="0" smtClean="0">
                <a:solidFill>
                  <a:srgbClr val="000000"/>
                </a:solidFill>
              </a:rPr>
              <a:t>procedures</a:t>
            </a:r>
          </a:p>
          <a:p>
            <a:pPr lvl="2">
              <a:buFont typeface="Wingdings" panose="05000000000000000000" pitchFamily="2" charset="2"/>
              <a:buChar char="Ø"/>
            </a:pPr>
            <a:r>
              <a:rPr lang="en-US" sz="2000" dirty="0" smtClean="0">
                <a:solidFill>
                  <a:srgbClr val="000000"/>
                </a:solidFill>
              </a:rPr>
              <a:t>In </a:t>
            </a:r>
            <a:r>
              <a:rPr lang="en-US" sz="2000" b="1" dirty="0" smtClean="0">
                <a:solidFill>
                  <a:srgbClr val="000000"/>
                </a:solidFill>
              </a:rPr>
              <a:t>most cases</a:t>
            </a:r>
            <a:r>
              <a:rPr lang="en-US" sz="2000" dirty="0" smtClean="0">
                <a:solidFill>
                  <a:srgbClr val="000000"/>
                </a:solidFill>
              </a:rPr>
              <a:t>, should occur  before a recommendation of discipline (suspension</a:t>
            </a:r>
            <a:r>
              <a:rPr lang="en-US" sz="2000" dirty="0">
                <a:solidFill>
                  <a:srgbClr val="000000"/>
                </a:solidFill>
              </a:rPr>
              <a:t>, demotion or </a:t>
            </a:r>
            <a:r>
              <a:rPr lang="en-US" sz="2000" dirty="0" smtClean="0">
                <a:solidFill>
                  <a:srgbClr val="000000"/>
                </a:solidFill>
              </a:rPr>
              <a:t>dismissal).  </a:t>
            </a:r>
          </a:p>
          <a:p>
            <a:pPr marL="457200" lvl="1" indent="0">
              <a:buNone/>
            </a:pPr>
            <a:endParaRPr lang="en-US" sz="2000" dirty="0" smtClean="0">
              <a:solidFill>
                <a:srgbClr val="000000"/>
              </a:solidFill>
            </a:endParaRPr>
          </a:p>
          <a:p>
            <a:pPr lvl="1">
              <a:buFont typeface="Arial" panose="020B0604020202020204" pitchFamily="34" charset="0"/>
              <a:buChar char="•"/>
            </a:pPr>
            <a:r>
              <a:rPr lang="en-US" sz="2000" dirty="0" smtClean="0">
                <a:solidFill>
                  <a:srgbClr val="000000"/>
                </a:solidFill>
              </a:rPr>
              <a:t>Requires </a:t>
            </a:r>
            <a:r>
              <a:rPr lang="en-US" sz="2000" dirty="0">
                <a:solidFill>
                  <a:srgbClr val="000000"/>
                </a:solidFill>
              </a:rPr>
              <a:t>some degree of effective advanced planning that begins with oral counseling, which should always be documented in </a:t>
            </a:r>
            <a:r>
              <a:rPr lang="en-US" sz="2000" dirty="0" smtClean="0">
                <a:solidFill>
                  <a:srgbClr val="000000"/>
                </a:solidFill>
              </a:rPr>
              <a:t>an incident </a:t>
            </a:r>
            <a:r>
              <a:rPr lang="en-US" sz="2000" dirty="0">
                <a:solidFill>
                  <a:srgbClr val="000000"/>
                </a:solidFill>
              </a:rPr>
              <a:t>log for future reference.  </a:t>
            </a:r>
          </a:p>
          <a:p>
            <a:endParaRPr lang="en-US" sz="2800" dirty="0"/>
          </a:p>
        </p:txBody>
      </p:sp>
    </p:spTree>
    <p:extLst>
      <p:ext uri="{BB962C8B-B14F-4D97-AF65-F5344CB8AC3E}">
        <p14:creationId xmlns:p14="http://schemas.microsoft.com/office/powerpoint/2010/main" val="10643162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dirty="0" smtClean="0">
                <a:solidFill>
                  <a:srgbClr val="000000"/>
                </a:solidFill>
              </a:rPr>
              <a:t>Sample III Conference Memo </a:t>
            </a:r>
            <a:br>
              <a:rPr lang="en-US" sz="4000" dirty="0" smtClean="0">
                <a:solidFill>
                  <a:srgbClr val="000000"/>
                </a:solidFill>
              </a:rPr>
            </a:br>
            <a:r>
              <a:rPr lang="en-US" sz="3200" dirty="0" smtClean="0">
                <a:solidFill>
                  <a:srgbClr val="000000"/>
                </a:solidFill>
              </a:rPr>
              <a:t>Inattention to or Dereliction of Duty</a:t>
            </a:r>
            <a:endParaRPr lang="en-US" sz="3200" dirty="0">
              <a:solidFill>
                <a:srgbClr val="000000"/>
              </a:solidFill>
            </a:endParaRPr>
          </a:p>
        </p:txBody>
      </p:sp>
      <p:sp>
        <p:nvSpPr>
          <p:cNvPr id="3" name="Content Placeholder 2"/>
          <p:cNvSpPr>
            <a:spLocks noGrp="1"/>
          </p:cNvSpPr>
          <p:nvPr>
            <p:ph idx="1"/>
          </p:nvPr>
        </p:nvSpPr>
        <p:spPr>
          <a:xfrm>
            <a:off x="457200" y="1518082"/>
            <a:ext cx="8229600" cy="4749553"/>
          </a:xfrm>
        </p:spPr>
        <p:txBody>
          <a:bodyPr>
            <a:normAutofit fontScale="25000" lnSpcReduction="20000"/>
          </a:bodyPr>
          <a:lstStyle/>
          <a:p>
            <a:pPr marL="0" indent="0" algn="ctr">
              <a:buNone/>
            </a:pPr>
            <a:r>
              <a:rPr lang="en-US" sz="7200" b="1" dirty="0">
                <a:solidFill>
                  <a:srgbClr val="000000"/>
                </a:solidFill>
              </a:rPr>
              <a:t>CONFERENCE MEMORANDUM</a:t>
            </a:r>
            <a:endParaRPr lang="en-US" sz="7200" dirty="0">
              <a:solidFill>
                <a:srgbClr val="000000"/>
              </a:solidFill>
            </a:endParaRPr>
          </a:p>
          <a:p>
            <a:pPr marL="0" indent="0">
              <a:buNone/>
            </a:pPr>
            <a:r>
              <a:rPr lang="en-US" sz="2900" dirty="0">
                <a:solidFill>
                  <a:srgbClr val="000000"/>
                </a:solidFill>
              </a:rPr>
              <a:t> </a:t>
            </a:r>
          </a:p>
          <a:p>
            <a:pPr marL="0" indent="0">
              <a:buNone/>
            </a:pPr>
            <a:r>
              <a:rPr lang="en-US" sz="4800" b="1" dirty="0">
                <a:solidFill>
                  <a:srgbClr val="000000"/>
                </a:solidFill>
                <a:latin typeface="Calibri" panose="020F0502020204030204" pitchFamily="34" charset="0"/>
              </a:rPr>
              <a:t>Date:	</a:t>
            </a:r>
            <a:r>
              <a:rPr lang="en-US" sz="4800" u="sng" dirty="0" smtClean="0">
                <a:solidFill>
                  <a:srgbClr val="000000"/>
                </a:solidFill>
                <a:latin typeface="Calibri" panose="020F0502020204030204" pitchFamily="34" charset="0"/>
              </a:rPr>
              <a:t>May 29, 2015</a:t>
            </a:r>
            <a:endParaRPr lang="en-US" sz="4800" u="sng" dirty="0">
              <a:solidFill>
                <a:srgbClr val="000000"/>
              </a:solidFill>
              <a:latin typeface="Calibri" panose="020F0502020204030204" pitchFamily="34" charset="0"/>
            </a:endParaRPr>
          </a:p>
          <a:p>
            <a:pPr marL="0" indent="0">
              <a:buNone/>
            </a:pPr>
            <a:r>
              <a:rPr lang="en-US" sz="4800" b="1" dirty="0">
                <a:solidFill>
                  <a:srgbClr val="000000"/>
                </a:solidFill>
                <a:latin typeface="Calibri" panose="020F0502020204030204" pitchFamily="34" charset="0"/>
              </a:rPr>
              <a:t> </a:t>
            </a:r>
            <a:endParaRPr lang="en-US" sz="4800" dirty="0">
              <a:solidFill>
                <a:srgbClr val="000000"/>
              </a:solidFill>
              <a:latin typeface="Calibri" panose="020F0502020204030204" pitchFamily="34" charset="0"/>
            </a:endParaRPr>
          </a:p>
          <a:p>
            <a:pPr marL="0" indent="0">
              <a:buNone/>
            </a:pPr>
            <a:r>
              <a:rPr lang="en-US" sz="4800" b="1" dirty="0">
                <a:solidFill>
                  <a:srgbClr val="000000"/>
                </a:solidFill>
                <a:latin typeface="Calibri" panose="020F0502020204030204" pitchFamily="34" charset="0"/>
              </a:rPr>
              <a:t>To:	</a:t>
            </a:r>
            <a:r>
              <a:rPr lang="en-US" sz="4800" u="sng" dirty="0" smtClean="0">
                <a:solidFill>
                  <a:srgbClr val="000000"/>
                </a:solidFill>
                <a:latin typeface="Calibri" panose="020F0502020204030204" pitchFamily="34" charset="0"/>
              </a:rPr>
              <a:t>Mary Cranberry_____</a:t>
            </a:r>
            <a:r>
              <a:rPr lang="en-US" sz="4800" dirty="0" smtClean="0">
                <a:solidFill>
                  <a:srgbClr val="000000"/>
                </a:solidFill>
                <a:latin typeface="Calibri" panose="020F0502020204030204" pitchFamily="34" charset="0"/>
              </a:rPr>
              <a:t>	</a:t>
            </a:r>
            <a:r>
              <a:rPr lang="en-US" sz="4800" u="sng" dirty="0" smtClean="0">
                <a:solidFill>
                  <a:srgbClr val="000000"/>
                </a:solidFill>
                <a:latin typeface="Calibri" panose="020F0502020204030204" pitchFamily="34" charset="0"/>
              </a:rPr>
              <a:t>EN</a:t>
            </a:r>
            <a:r>
              <a:rPr lang="en-US" sz="4800" dirty="0" smtClean="0">
                <a:solidFill>
                  <a:srgbClr val="000000"/>
                </a:solidFill>
                <a:latin typeface="Calibri" panose="020F0502020204030204" pitchFamily="34" charset="0"/>
              </a:rPr>
              <a:t>__</a:t>
            </a:r>
            <a:r>
              <a:rPr lang="en-US" sz="4800" u="sng" dirty="0" smtClean="0">
                <a:solidFill>
                  <a:srgbClr val="000000"/>
                </a:solidFill>
                <a:latin typeface="Calibri" panose="020F0502020204030204" pitchFamily="34" charset="0"/>
              </a:rPr>
              <a:t>123456</a:t>
            </a:r>
            <a:r>
              <a:rPr lang="en-US" sz="4800" dirty="0" smtClean="0">
                <a:solidFill>
                  <a:srgbClr val="000000"/>
                </a:solidFill>
                <a:latin typeface="Calibri" panose="020F0502020204030204" pitchFamily="34" charset="0"/>
              </a:rPr>
              <a:t>________	School/Site _</a:t>
            </a:r>
            <a:r>
              <a:rPr lang="en-US" sz="4800" u="sng" dirty="0" smtClean="0">
                <a:solidFill>
                  <a:srgbClr val="000000"/>
                </a:solidFill>
                <a:latin typeface="Calibri" panose="020F0502020204030204" pitchFamily="34" charset="0"/>
              </a:rPr>
              <a:t>XYZ Magnet HS</a:t>
            </a:r>
            <a:r>
              <a:rPr lang="en-US" sz="4800" dirty="0" smtClean="0">
                <a:solidFill>
                  <a:srgbClr val="000000"/>
                </a:solidFill>
                <a:latin typeface="Calibri" panose="020F0502020204030204" pitchFamily="34" charset="0"/>
              </a:rPr>
              <a:t>___________________</a:t>
            </a:r>
            <a:endParaRPr lang="en-US" sz="4800" dirty="0">
              <a:solidFill>
                <a:srgbClr val="000000"/>
              </a:solidFill>
              <a:latin typeface="Calibri" panose="020F0502020204030204" pitchFamily="34" charset="0"/>
            </a:endParaRPr>
          </a:p>
          <a:p>
            <a:pPr marL="0" indent="0">
              <a:buNone/>
            </a:pPr>
            <a:r>
              <a:rPr lang="en-US" sz="4800" b="1" dirty="0">
                <a:solidFill>
                  <a:srgbClr val="000000"/>
                </a:solidFill>
                <a:latin typeface="Calibri" panose="020F0502020204030204" pitchFamily="34" charset="0"/>
              </a:rPr>
              <a:t> </a:t>
            </a:r>
            <a:endParaRPr lang="en-US" sz="4800" dirty="0">
              <a:solidFill>
                <a:srgbClr val="000000"/>
              </a:solidFill>
              <a:latin typeface="Calibri" panose="020F0502020204030204" pitchFamily="34" charset="0"/>
            </a:endParaRPr>
          </a:p>
          <a:p>
            <a:pPr marL="0" indent="0">
              <a:buNone/>
            </a:pPr>
            <a:r>
              <a:rPr lang="en-US" sz="4800" b="1" dirty="0">
                <a:solidFill>
                  <a:srgbClr val="000000"/>
                </a:solidFill>
                <a:latin typeface="Calibri" panose="020F0502020204030204" pitchFamily="34" charset="0"/>
              </a:rPr>
              <a:t>From</a:t>
            </a:r>
            <a:r>
              <a:rPr lang="en-US" sz="4800" dirty="0">
                <a:solidFill>
                  <a:srgbClr val="000000"/>
                </a:solidFill>
                <a:latin typeface="Calibri" panose="020F0502020204030204" pitchFamily="34" charset="0"/>
              </a:rPr>
              <a:t>:	</a:t>
            </a:r>
            <a:r>
              <a:rPr lang="en-US" sz="4800" u="sng" dirty="0" smtClean="0">
                <a:solidFill>
                  <a:srgbClr val="000000"/>
                </a:solidFill>
                <a:latin typeface="Calibri" panose="020F0502020204030204" pitchFamily="34" charset="0"/>
              </a:rPr>
              <a:t>Rex Chex</a:t>
            </a:r>
            <a:r>
              <a:rPr lang="en-US" sz="4800" dirty="0" smtClean="0">
                <a:solidFill>
                  <a:srgbClr val="000000"/>
                </a:solidFill>
                <a:latin typeface="Calibri" panose="020F0502020204030204" pitchFamily="34" charset="0"/>
              </a:rPr>
              <a:t>__________________	 		Title___</a:t>
            </a:r>
            <a:r>
              <a:rPr lang="en-US" sz="4800" u="sng" dirty="0" smtClean="0">
                <a:solidFill>
                  <a:srgbClr val="000000"/>
                </a:solidFill>
                <a:latin typeface="Calibri" panose="020F0502020204030204" pitchFamily="34" charset="0"/>
              </a:rPr>
              <a:t>Food Services Manager V_________________</a:t>
            </a:r>
            <a:endParaRPr lang="en-US" sz="4800" u="sng" dirty="0">
              <a:solidFill>
                <a:srgbClr val="000000"/>
              </a:solidFill>
              <a:latin typeface="Calibri" panose="020F0502020204030204" pitchFamily="34" charset="0"/>
            </a:endParaRPr>
          </a:p>
          <a:p>
            <a:pPr marL="0" indent="0">
              <a:buNone/>
            </a:pPr>
            <a:r>
              <a:rPr lang="en-US" sz="4800" b="1" dirty="0">
                <a:solidFill>
                  <a:srgbClr val="000000"/>
                </a:solidFill>
                <a:latin typeface="Calibri" panose="020F0502020204030204" pitchFamily="34" charset="0"/>
              </a:rPr>
              <a:t> </a:t>
            </a:r>
            <a:endParaRPr lang="en-US" sz="4800" dirty="0">
              <a:solidFill>
                <a:srgbClr val="000000"/>
              </a:solidFill>
              <a:latin typeface="Calibri" panose="020F0502020204030204" pitchFamily="34" charset="0"/>
            </a:endParaRPr>
          </a:p>
          <a:p>
            <a:pPr marL="0" indent="0">
              <a:buNone/>
            </a:pPr>
            <a:r>
              <a:rPr lang="en-US" sz="4800" b="1" dirty="0">
                <a:solidFill>
                  <a:srgbClr val="000000"/>
                </a:solidFill>
                <a:latin typeface="Calibri" panose="020F0502020204030204" pitchFamily="34" charset="0"/>
              </a:rPr>
              <a:t>Re:	</a:t>
            </a:r>
            <a:r>
              <a:rPr lang="en-US" sz="4800" b="1" u="sng" dirty="0" smtClean="0">
                <a:solidFill>
                  <a:srgbClr val="000000"/>
                </a:solidFill>
                <a:latin typeface="Calibri" panose="020F0502020204030204" pitchFamily="34" charset="0"/>
              </a:rPr>
              <a:t>Inattention to or Dereliction of Duty</a:t>
            </a:r>
            <a:endParaRPr lang="en-US" sz="4800" u="sng" dirty="0">
              <a:solidFill>
                <a:srgbClr val="000000"/>
              </a:solidFill>
              <a:latin typeface="Calibri" panose="020F0502020204030204" pitchFamily="34" charset="0"/>
            </a:endParaRPr>
          </a:p>
          <a:p>
            <a:pPr marL="0" indent="0">
              <a:buNone/>
            </a:pPr>
            <a:r>
              <a:rPr lang="en-US" sz="4300" b="1" dirty="0">
                <a:solidFill>
                  <a:srgbClr val="000000"/>
                </a:solidFill>
                <a:latin typeface="Calibri" panose="020F0502020204030204" pitchFamily="34" charset="0"/>
              </a:rPr>
              <a:t> </a:t>
            </a:r>
            <a:endParaRPr lang="en-US" sz="4300" b="1" dirty="0" smtClean="0">
              <a:solidFill>
                <a:srgbClr val="000000"/>
              </a:solidFill>
              <a:latin typeface="Calibri" panose="020F0502020204030204" pitchFamily="34" charset="0"/>
            </a:endParaRPr>
          </a:p>
          <a:p>
            <a:pPr marL="0" indent="0">
              <a:buNone/>
            </a:pPr>
            <a:endParaRPr lang="en-US" sz="4300" dirty="0">
              <a:solidFill>
                <a:srgbClr val="000000"/>
              </a:solidFill>
              <a:latin typeface="Calibri" panose="020F0502020204030204" pitchFamily="34" charset="0"/>
            </a:endParaRPr>
          </a:p>
          <a:p>
            <a:pPr marL="0" indent="0">
              <a:buNone/>
            </a:pPr>
            <a:r>
              <a:rPr lang="en-US" sz="4800" b="1" dirty="0" smtClean="0">
                <a:solidFill>
                  <a:srgbClr val="000000"/>
                </a:solidFill>
                <a:latin typeface="Calibri" panose="020F0502020204030204" pitchFamily="34" charset="0"/>
              </a:rPr>
              <a:t>On 05/27/15, </a:t>
            </a:r>
            <a:r>
              <a:rPr lang="en-US" sz="4800" b="1" dirty="0">
                <a:solidFill>
                  <a:srgbClr val="000000"/>
                </a:solidFill>
                <a:latin typeface="Calibri" panose="020F0502020204030204" pitchFamily="34" charset="0"/>
              </a:rPr>
              <a:t>we met </a:t>
            </a:r>
            <a:r>
              <a:rPr lang="en-US" sz="4800" b="1" dirty="0" smtClean="0">
                <a:solidFill>
                  <a:srgbClr val="000000"/>
                </a:solidFill>
                <a:latin typeface="Calibri" panose="020F0502020204030204" pitchFamily="34" charset="0"/>
              </a:rPr>
              <a:t>regarding Inattention or Dereliction to Duty.  </a:t>
            </a:r>
            <a:r>
              <a:rPr lang="en-US" sz="4800" b="1" dirty="0">
                <a:solidFill>
                  <a:srgbClr val="000000"/>
                </a:solidFill>
                <a:latin typeface="Calibri" panose="020F0502020204030204" pitchFamily="34" charset="0"/>
              </a:rPr>
              <a:t>Specifically the following was discussed:</a:t>
            </a:r>
          </a:p>
          <a:p>
            <a:pPr marL="0" indent="0">
              <a:buNone/>
            </a:pPr>
            <a:r>
              <a:rPr lang="en-US" sz="4300" dirty="0">
                <a:solidFill>
                  <a:srgbClr val="000000"/>
                </a:solidFill>
                <a:latin typeface="Calibri" panose="020F0502020204030204" pitchFamily="34" charset="0"/>
              </a:rPr>
              <a:t> </a:t>
            </a:r>
            <a:endParaRPr lang="en-US" sz="4300" dirty="0" smtClean="0">
              <a:solidFill>
                <a:srgbClr val="000000"/>
              </a:solidFill>
              <a:latin typeface="Calibri" panose="020F0502020204030204" pitchFamily="34" charset="0"/>
            </a:endParaRPr>
          </a:p>
          <a:p>
            <a:pPr marL="0" indent="0">
              <a:buNone/>
            </a:pPr>
            <a:endParaRPr lang="en-US" sz="4300" dirty="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1</a:t>
            </a:r>
            <a:r>
              <a:rPr lang="en-US" sz="4800" dirty="0" smtClean="0">
                <a:solidFill>
                  <a:srgbClr val="000000"/>
                </a:solidFill>
                <a:latin typeface="Calibri" panose="020F0502020204030204" pitchFamily="34" charset="0"/>
              </a:rPr>
              <a:t>)  On 04/17/15, you failed to follow </a:t>
            </a:r>
            <a:r>
              <a:rPr lang="en-US" sz="4800" dirty="0">
                <a:solidFill>
                  <a:srgbClr val="000000"/>
                </a:solidFill>
                <a:latin typeface="Calibri" panose="020F0502020204030204" pitchFamily="34" charset="0"/>
              </a:rPr>
              <a:t>our HACCP equipment and food temperature procedures </a:t>
            </a:r>
            <a:r>
              <a:rPr lang="en-US" sz="4800" dirty="0" smtClean="0">
                <a:solidFill>
                  <a:srgbClr val="000000"/>
                </a:solidFill>
                <a:latin typeface="Calibri" panose="020F0502020204030204" pitchFamily="34" charset="0"/>
              </a:rPr>
              <a:t>properly.  You left a pack of cheese slices on the work table instead of putting it in the refrigerator.  By the time you noticed it, the cheese slices have been sitting on above room temperature for more than five hours. </a:t>
            </a:r>
            <a:r>
              <a:rPr lang="en-US" sz="4800" dirty="0">
                <a:solidFill>
                  <a:srgbClr val="000000"/>
                </a:solidFill>
                <a:latin typeface="Calibri" panose="020F0502020204030204" pitchFamily="34" charset="0"/>
              </a:rPr>
              <a:t> </a:t>
            </a:r>
            <a:r>
              <a:rPr lang="en-US" sz="4800" dirty="0" smtClean="0">
                <a:solidFill>
                  <a:srgbClr val="000000"/>
                </a:solidFill>
                <a:latin typeface="Calibri" panose="020F0502020204030204" pitchFamily="34" charset="0"/>
              </a:rPr>
              <a:t> It was already melting because of the heat from the oven that was used during lunch preparation.</a:t>
            </a:r>
          </a:p>
          <a:p>
            <a:pPr marL="0" indent="0">
              <a:buNone/>
            </a:pPr>
            <a:endParaRPr lang="en-US" sz="4800" dirty="0">
              <a:solidFill>
                <a:srgbClr val="000000"/>
              </a:solidFill>
              <a:latin typeface="Calibri" panose="020F0502020204030204" pitchFamily="34" charset="0"/>
            </a:endParaRPr>
          </a:p>
          <a:p>
            <a:pPr marL="0" indent="0">
              <a:buNone/>
            </a:pPr>
            <a:r>
              <a:rPr lang="en-US" sz="4800" dirty="0" smtClean="0">
                <a:solidFill>
                  <a:srgbClr val="000000"/>
                </a:solidFill>
                <a:latin typeface="Calibri" panose="020F0502020204030204" pitchFamily="34" charset="0"/>
              </a:rPr>
              <a:t>2)  On 05/22/15 </a:t>
            </a:r>
            <a:r>
              <a:rPr lang="en-US" sz="4800" smtClean="0">
                <a:solidFill>
                  <a:srgbClr val="000000"/>
                </a:solidFill>
                <a:latin typeface="Calibri" panose="020F0502020204030204" pitchFamily="34" charset="0"/>
              </a:rPr>
              <a:t>at 8:10 </a:t>
            </a:r>
            <a:r>
              <a:rPr lang="en-US" sz="4800" dirty="0" smtClean="0">
                <a:solidFill>
                  <a:srgbClr val="000000"/>
                </a:solidFill>
                <a:latin typeface="Calibri" panose="020F0502020204030204" pitchFamily="34" charset="0"/>
              </a:rPr>
              <a:t>am, I asked you to pan 200 burritos.  However, you panned 300 burritos, resulting in an extra 100 burritos that were discarded.  This resulted in a loss to the revenue of the division.  </a:t>
            </a:r>
          </a:p>
          <a:p>
            <a:pPr marL="0" indent="0">
              <a:buNone/>
            </a:pPr>
            <a:endParaRPr lang="en-US" sz="4800" dirty="0" smtClean="0">
              <a:solidFill>
                <a:srgbClr val="000000"/>
              </a:solidFill>
              <a:latin typeface="Calibri" panose="020F0502020204030204" pitchFamily="34" charset="0"/>
            </a:endParaRPr>
          </a:p>
          <a:p>
            <a:pPr marL="0" indent="0">
              <a:buNone/>
            </a:pPr>
            <a:r>
              <a:rPr lang="en-US" sz="4800" dirty="0" smtClean="0">
                <a:solidFill>
                  <a:srgbClr val="000000"/>
                </a:solidFill>
                <a:latin typeface="Calibri" panose="020F0502020204030204" pitchFamily="34" charset="0"/>
              </a:rPr>
              <a:t>3)  On 05/26/15 at 9:00 am, your Sr. Food Service Worker saw an extra tray of chicken on the oven that appeared overcooked.  Your senior opened the oven and pulled out the tray containing 45 pieces of brown, dry, and hard chicken that seemed to have been left in the oven.  The overcooked chicken was no longer servable and had to be thrown away. </a:t>
            </a: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 </a:t>
            </a:r>
          </a:p>
          <a:p>
            <a:pPr marL="0" indent="0">
              <a:buNone/>
            </a:pPr>
            <a:endParaRPr lang="en-US" sz="1200" b="1" i="1" dirty="0" smtClean="0"/>
          </a:p>
          <a:p>
            <a:pPr marL="0" indent="0">
              <a:buNone/>
            </a:pPr>
            <a:endParaRPr lang="en-US" sz="4800" dirty="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	</a:t>
            </a:r>
          </a:p>
          <a:p>
            <a:pPr marL="0" indent="0">
              <a:buNone/>
            </a:pPr>
            <a:r>
              <a:rPr lang="en-US" sz="8800" dirty="0">
                <a:solidFill>
                  <a:srgbClr val="000000"/>
                </a:solidFill>
                <a:latin typeface="Calibri" panose="020F0502020204030204" pitchFamily="34" charset="0"/>
              </a:rPr>
              <a:t> </a:t>
            </a:r>
          </a:p>
          <a:p>
            <a:pPr marL="0" indent="0">
              <a:buNone/>
            </a:pPr>
            <a:endParaRPr lang="en-US" sz="8800" dirty="0">
              <a:solidFill>
                <a:srgbClr val="000000"/>
              </a:solidFill>
            </a:endParaRPr>
          </a:p>
          <a:p>
            <a:pPr marL="0" indent="0">
              <a:buNone/>
            </a:pPr>
            <a:r>
              <a:rPr lang="en-US" sz="8000" dirty="0"/>
              <a:t> </a:t>
            </a:r>
            <a:endParaRPr lang="en-US" sz="2400" dirty="0" smtClean="0">
              <a:solidFill>
                <a:srgbClr val="000000"/>
              </a:solidFill>
            </a:endParaRPr>
          </a:p>
          <a:p>
            <a:pPr marL="914400" lvl="1" indent="-514350">
              <a:buFont typeface="+mj-lt"/>
              <a:buAutoNum type="arabicPeriod"/>
            </a:pPr>
            <a:endParaRPr lang="en-US" sz="2400" dirty="0">
              <a:solidFill>
                <a:srgbClr val="000000"/>
              </a:solidFill>
            </a:endParaRPr>
          </a:p>
          <a:p>
            <a:pPr marL="0" indent="0">
              <a:buNone/>
            </a:pPr>
            <a:endParaRPr lang="en-US" sz="2800" dirty="0">
              <a:solidFill>
                <a:srgbClr val="000000"/>
              </a:solidFill>
            </a:endParaRPr>
          </a:p>
          <a:p>
            <a:pPr marL="0" indent="0">
              <a:buNone/>
            </a:pPr>
            <a:r>
              <a:rPr lang="en-US" sz="2800" dirty="0" smtClean="0">
                <a:solidFill>
                  <a:srgbClr val="000000"/>
                </a:solidFill>
              </a:rPr>
              <a:t>  </a:t>
            </a:r>
            <a:endParaRPr lang="en-US" sz="2800" dirty="0">
              <a:solidFill>
                <a:srgbClr val="000000"/>
              </a:solidFill>
            </a:endParaRPr>
          </a:p>
          <a:p>
            <a:endParaRPr lang="en-US" sz="2800" dirty="0"/>
          </a:p>
        </p:txBody>
      </p:sp>
    </p:spTree>
    <p:extLst>
      <p:ext uri="{BB962C8B-B14F-4D97-AF65-F5344CB8AC3E}">
        <p14:creationId xmlns:p14="http://schemas.microsoft.com/office/powerpoint/2010/main" val="20964182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74637"/>
            <a:ext cx="8429349" cy="1509775"/>
          </a:xfrm>
        </p:spPr>
        <p:txBody>
          <a:bodyPr>
            <a:normAutofit/>
          </a:bodyPr>
          <a:lstStyle/>
          <a:p>
            <a:pPr algn="l"/>
            <a:r>
              <a:rPr lang="en-US" sz="4000" dirty="0" smtClean="0">
                <a:solidFill>
                  <a:srgbClr val="000000"/>
                </a:solidFill>
              </a:rPr>
              <a:t>Sample III Conference Memo</a:t>
            </a:r>
            <a:br>
              <a:rPr lang="en-US" sz="4000" dirty="0" smtClean="0">
                <a:solidFill>
                  <a:srgbClr val="000000"/>
                </a:solidFill>
              </a:rPr>
            </a:br>
            <a:r>
              <a:rPr lang="en-US" sz="2800" dirty="0">
                <a:solidFill>
                  <a:srgbClr val="000000"/>
                </a:solidFill>
              </a:rPr>
              <a:t>Inattention to or Dereliction of Duty</a:t>
            </a:r>
            <a:endParaRPr lang="en-US" sz="3100" dirty="0">
              <a:solidFill>
                <a:srgbClr val="000000"/>
              </a:solidFill>
            </a:endParaRPr>
          </a:p>
        </p:txBody>
      </p:sp>
      <p:sp>
        <p:nvSpPr>
          <p:cNvPr id="3" name="Content Placeholder 2"/>
          <p:cNvSpPr>
            <a:spLocks noGrp="1"/>
          </p:cNvSpPr>
          <p:nvPr>
            <p:ph idx="1"/>
          </p:nvPr>
        </p:nvSpPr>
        <p:spPr>
          <a:xfrm>
            <a:off x="457200" y="2059618"/>
            <a:ext cx="8229600" cy="4208017"/>
          </a:xfrm>
        </p:spPr>
        <p:txBody>
          <a:bodyPr>
            <a:normAutofit fontScale="25000" lnSpcReduction="20000"/>
          </a:bodyPr>
          <a:lstStyle/>
          <a:p>
            <a:pPr marL="0" indent="0" algn="ctr">
              <a:buNone/>
            </a:pPr>
            <a:r>
              <a:rPr lang="en-US" sz="7200" b="1" dirty="0">
                <a:solidFill>
                  <a:srgbClr val="000000"/>
                </a:solidFill>
              </a:rPr>
              <a:t>CONFERENCE MEMORANDUM</a:t>
            </a:r>
            <a:endParaRPr lang="en-US" sz="7200" dirty="0">
              <a:solidFill>
                <a:srgbClr val="000000"/>
              </a:solidFill>
            </a:endParaRPr>
          </a:p>
          <a:p>
            <a:pPr marL="0" indent="0">
              <a:buNone/>
            </a:pPr>
            <a:r>
              <a:rPr lang="en-US" sz="2900" dirty="0">
                <a:solidFill>
                  <a:srgbClr val="000000"/>
                </a:solidFill>
              </a:rPr>
              <a:t> </a:t>
            </a:r>
          </a:p>
          <a:p>
            <a:pPr marL="0" indent="0">
              <a:buNone/>
            </a:pPr>
            <a:endParaRPr lang="en-US" sz="4800" dirty="0" smtClean="0">
              <a:solidFill>
                <a:srgbClr val="000000"/>
              </a:solidFill>
              <a:latin typeface="Calibri" panose="020F0502020204030204" pitchFamily="34" charset="0"/>
            </a:endParaRPr>
          </a:p>
          <a:p>
            <a:pPr marL="0" indent="0">
              <a:buNone/>
            </a:pPr>
            <a:endParaRPr lang="en-US" sz="4800" dirty="0">
              <a:solidFill>
                <a:srgbClr val="000000"/>
              </a:solidFill>
              <a:latin typeface="Calibri" panose="020F0502020204030204" pitchFamily="34" charset="0"/>
            </a:endParaRPr>
          </a:p>
          <a:p>
            <a:pPr marL="0" indent="0">
              <a:buNone/>
            </a:pPr>
            <a:r>
              <a:rPr lang="en-US" sz="4800" b="1" dirty="0" smtClean="0">
                <a:solidFill>
                  <a:srgbClr val="000000"/>
                </a:solidFill>
                <a:latin typeface="Calibri" panose="020F0502020204030204" pitchFamily="34" charset="0"/>
              </a:rPr>
              <a:t>During </a:t>
            </a:r>
            <a:r>
              <a:rPr lang="en-US" sz="4800" b="1" dirty="0">
                <a:solidFill>
                  <a:srgbClr val="000000"/>
                </a:solidFill>
                <a:latin typeface="Calibri" panose="020F0502020204030204" pitchFamily="34" charset="0"/>
              </a:rPr>
              <a:t>the meeting, you stated</a:t>
            </a:r>
            <a:r>
              <a:rPr lang="en-US" sz="4800" b="1" dirty="0" smtClean="0">
                <a:solidFill>
                  <a:srgbClr val="000000"/>
                </a:solidFill>
                <a:latin typeface="Calibri" panose="020F0502020204030204" pitchFamily="34" charset="0"/>
              </a:rPr>
              <a:t>:</a:t>
            </a:r>
          </a:p>
          <a:p>
            <a:pPr marL="0" indent="0">
              <a:buNone/>
            </a:pPr>
            <a:endParaRPr lang="en-US" sz="4800" dirty="0">
              <a:solidFill>
                <a:srgbClr val="000000"/>
              </a:solidFill>
              <a:latin typeface="Calibri" panose="020F0502020204030204" pitchFamily="34" charset="0"/>
            </a:endParaRPr>
          </a:p>
          <a:p>
            <a:pPr marL="0" indent="0">
              <a:buNone/>
            </a:pPr>
            <a:r>
              <a:rPr lang="en-US" sz="4800" dirty="0" smtClean="0">
                <a:solidFill>
                  <a:srgbClr val="000000"/>
                </a:solidFill>
                <a:latin typeface="Calibri" panose="020F0502020204030204" pitchFamily="34" charset="0"/>
              </a:rPr>
              <a:t>1)  I was about to put the pack of cheese slices in the refrigerator but I must have been distracted.  By the time I noticed it, the cheese slices were already melting.  I am sorry.  I won’t do it again.</a:t>
            </a:r>
          </a:p>
          <a:p>
            <a:pPr marL="0" indent="0">
              <a:buNone/>
            </a:pPr>
            <a:r>
              <a:rPr lang="en-US" sz="4800" dirty="0" smtClean="0">
                <a:solidFill>
                  <a:srgbClr val="000000"/>
                </a:solidFill>
                <a:latin typeface="Calibri" panose="020F0502020204030204" pitchFamily="34" charset="0"/>
              </a:rPr>
              <a:t>  </a:t>
            </a:r>
            <a:r>
              <a:rPr lang="en-US" sz="4800" dirty="0">
                <a:solidFill>
                  <a:srgbClr val="000000"/>
                </a:solidFill>
                <a:latin typeface="Calibri" panose="020F0502020204030204" pitchFamily="34" charset="0"/>
              </a:rPr>
              <a:t> </a:t>
            </a:r>
          </a:p>
          <a:p>
            <a:pPr marL="0" indent="0">
              <a:buNone/>
            </a:pPr>
            <a:r>
              <a:rPr lang="en-US" sz="4800" dirty="0" smtClean="0">
                <a:solidFill>
                  <a:srgbClr val="000000"/>
                </a:solidFill>
                <a:latin typeface="Calibri" panose="020F0502020204030204" pitchFamily="34" charset="0"/>
              </a:rPr>
              <a:t>2)  I thought I heard my manager say that I should pan 300 burritos, not 200.   I usually count and very attentive but I must have not heard the instructions clearly.</a:t>
            </a:r>
          </a:p>
          <a:p>
            <a:pPr marL="0" indent="0">
              <a:buNone/>
            </a:pPr>
            <a:endParaRPr lang="en-US" sz="4800" dirty="0" smtClean="0">
              <a:solidFill>
                <a:srgbClr val="000000"/>
              </a:solidFill>
              <a:latin typeface="Calibri" panose="020F0502020204030204" pitchFamily="34" charset="0"/>
            </a:endParaRPr>
          </a:p>
          <a:p>
            <a:pPr marL="0" indent="0">
              <a:buNone/>
            </a:pPr>
            <a:r>
              <a:rPr lang="en-US" sz="4800" dirty="0" smtClean="0">
                <a:solidFill>
                  <a:srgbClr val="000000"/>
                </a:solidFill>
                <a:latin typeface="Calibri" panose="020F0502020204030204" pitchFamily="34" charset="0"/>
              </a:rPr>
              <a:t>3)  I thought I already removed the tray of chicken from the oven.  I saw my co-worker walked to the other oven to pull out a tray of chicken.  I thought she also checked the other oven where I put my tray of chicken.</a:t>
            </a:r>
          </a:p>
          <a:p>
            <a:pPr marL="0" indent="0">
              <a:buNone/>
            </a:pPr>
            <a:endParaRPr lang="en-US" sz="4800" dirty="0" smtClean="0">
              <a:solidFill>
                <a:srgbClr val="000000"/>
              </a:solidFill>
              <a:latin typeface="Calibri" panose="020F0502020204030204" pitchFamily="34" charset="0"/>
            </a:endParaRPr>
          </a:p>
          <a:p>
            <a:pPr marL="0" indent="0">
              <a:buNone/>
            </a:pPr>
            <a:endParaRPr lang="en-US" sz="4800" dirty="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	</a:t>
            </a:r>
          </a:p>
          <a:p>
            <a:pPr marL="0" indent="0">
              <a:buNone/>
            </a:pPr>
            <a:r>
              <a:rPr lang="en-US" sz="8800" dirty="0">
                <a:solidFill>
                  <a:srgbClr val="000000"/>
                </a:solidFill>
                <a:latin typeface="Calibri" panose="020F0502020204030204" pitchFamily="34" charset="0"/>
              </a:rPr>
              <a:t> </a:t>
            </a:r>
          </a:p>
          <a:p>
            <a:pPr marL="0" indent="0">
              <a:buNone/>
            </a:pPr>
            <a:endParaRPr lang="en-US" sz="8800" dirty="0">
              <a:solidFill>
                <a:srgbClr val="000000"/>
              </a:solidFill>
            </a:endParaRPr>
          </a:p>
          <a:p>
            <a:pPr marL="0" indent="0">
              <a:buNone/>
            </a:pPr>
            <a:r>
              <a:rPr lang="en-US" sz="8000" dirty="0"/>
              <a:t> </a:t>
            </a:r>
            <a:endParaRPr lang="en-US" sz="2400" dirty="0" smtClean="0">
              <a:solidFill>
                <a:srgbClr val="000000"/>
              </a:solidFill>
            </a:endParaRPr>
          </a:p>
          <a:p>
            <a:pPr marL="914400" lvl="1" indent="-514350">
              <a:buFont typeface="+mj-lt"/>
              <a:buAutoNum type="arabicPeriod"/>
            </a:pPr>
            <a:endParaRPr lang="en-US" sz="2400" dirty="0">
              <a:solidFill>
                <a:srgbClr val="000000"/>
              </a:solidFill>
            </a:endParaRPr>
          </a:p>
          <a:p>
            <a:pPr marL="0" indent="0">
              <a:buNone/>
            </a:pPr>
            <a:endParaRPr lang="en-US" sz="2800" dirty="0">
              <a:solidFill>
                <a:srgbClr val="000000"/>
              </a:solidFill>
            </a:endParaRPr>
          </a:p>
          <a:p>
            <a:pPr marL="0" indent="0">
              <a:buNone/>
            </a:pPr>
            <a:r>
              <a:rPr lang="en-US" sz="2800" dirty="0" smtClean="0">
                <a:solidFill>
                  <a:srgbClr val="000000"/>
                </a:solidFill>
              </a:rPr>
              <a:t>  </a:t>
            </a:r>
            <a:endParaRPr lang="en-US" sz="2800" dirty="0">
              <a:solidFill>
                <a:srgbClr val="000000"/>
              </a:solidFill>
            </a:endParaRPr>
          </a:p>
          <a:p>
            <a:endParaRPr lang="en-US" sz="2800" dirty="0"/>
          </a:p>
        </p:txBody>
      </p:sp>
    </p:spTree>
    <p:extLst>
      <p:ext uri="{BB962C8B-B14F-4D97-AF65-F5344CB8AC3E}">
        <p14:creationId xmlns:p14="http://schemas.microsoft.com/office/powerpoint/2010/main" val="27083716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74637"/>
            <a:ext cx="8340571" cy="1625184"/>
          </a:xfrm>
        </p:spPr>
        <p:txBody>
          <a:bodyPr>
            <a:normAutofit/>
          </a:bodyPr>
          <a:lstStyle/>
          <a:p>
            <a:pPr algn="l"/>
            <a:r>
              <a:rPr lang="en-US" sz="4000" dirty="0" smtClean="0">
                <a:solidFill>
                  <a:srgbClr val="000000"/>
                </a:solidFill>
              </a:rPr>
              <a:t>Sample III Conference Memo  </a:t>
            </a:r>
            <a:br>
              <a:rPr lang="en-US" sz="4000" dirty="0" smtClean="0">
                <a:solidFill>
                  <a:srgbClr val="000000"/>
                </a:solidFill>
              </a:rPr>
            </a:br>
            <a:r>
              <a:rPr lang="en-US" sz="2800" dirty="0">
                <a:solidFill>
                  <a:srgbClr val="000000"/>
                </a:solidFill>
              </a:rPr>
              <a:t>Inattention to or Dereliction of Duty</a:t>
            </a:r>
          </a:p>
        </p:txBody>
      </p:sp>
      <p:sp>
        <p:nvSpPr>
          <p:cNvPr id="3" name="Content Placeholder 2"/>
          <p:cNvSpPr>
            <a:spLocks noGrp="1"/>
          </p:cNvSpPr>
          <p:nvPr>
            <p:ph idx="1"/>
          </p:nvPr>
        </p:nvSpPr>
        <p:spPr>
          <a:xfrm>
            <a:off x="457200" y="1899821"/>
            <a:ext cx="8229600" cy="4367814"/>
          </a:xfrm>
        </p:spPr>
        <p:txBody>
          <a:bodyPr>
            <a:normAutofit fontScale="25000" lnSpcReduction="20000"/>
          </a:bodyPr>
          <a:lstStyle/>
          <a:p>
            <a:pPr marL="0" indent="0" algn="ctr">
              <a:buNone/>
            </a:pPr>
            <a:r>
              <a:rPr lang="en-US" sz="7200" b="1" dirty="0">
                <a:solidFill>
                  <a:srgbClr val="000000"/>
                </a:solidFill>
              </a:rPr>
              <a:t>CONFERENCE MEMORANDUM</a:t>
            </a:r>
            <a:endParaRPr lang="en-US" sz="7200" dirty="0">
              <a:solidFill>
                <a:srgbClr val="000000"/>
              </a:solidFill>
            </a:endParaRPr>
          </a:p>
          <a:p>
            <a:pPr marL="0" indent="0">
              <a:buNone/>
            </a:pPr>
            <a:r>
              <a:rPr lang="en-US" sz="2900" dirty="0">
                <a:solidFill>
                  <a:srgbClr val="000000"/>
                </a:solidFill>
              </a:rPr>
              <a:t> </a:t>
            </a:r>
          </a:p>
          <a:p>
            <a:pPr marL="0" indent="0">
              <a:buNone/>
            </a:pPr>
            <a:r>
              <a:rPr lang="en-US" sz="4300" dirty="0">
                <a:solidFill>
                  <a:srgbClr val="000000"/>
                </a:solidFill>
                <a:latin typeface="Calibri" panose="020F0502020204030204" pitchFamily="34" charset="0"/>
              </a:rPr>
              <a:t> </a:t>
            </a:r>
            <a:r>
              <a:rPr lang="en-US" sz="4800" b="1" dirty="0" smtClean="0">
                <a:solidFill>
                  <a:srgbClr val="000000"/>
                </a:solidFill>
                <a:latin typeface="Calibri" panose="020F0502020204030204" pitchFamily="34" charset="0"/>
              </a:rPr>
              <a:t>  </a:t>
            </a:r>
            <a:r>
              <a:rPr lang="en-US" sz="4800" b="1" dirty="0">
                <a:solidFill>
                  <a:srgbClr val="000000"/>
                </a:solidFill>
                <a:latin typeface="Calibri" panose="020F0502020204030204" pitchFamily="34" charset="0"/>
              </a:rPr>
              <a:t>During the conference, I offered you the following assistance and guidance:</a:t>
            </a:r>
          </a:p>
          <a:p>
            <a:pPr marL="0" indent="0">
              <a:buNone/>
            </a:pPr>
            <a:r>
              <a:rPr lang="en-US" sz="4800" dirty="0">
                <a:solidFill>
                  <a:schemeClr val="tx1">
                    <a:lumMod val="75000"/>
                  </a:schemeClr>
                </a:solidFill>
                <a:latin typeface="Calibri" panose="020F0502020204030204" pitchFamily="34" charset="0"/>
              </a:rPr>
              <a:t> </a:t>
            </a:r>
          </a:p>
          <a:p>
            <a:pPr marL="0" indent="0">
              <a:buNone/>
            </a:pPr>
            <a:r>
              <a:rPr lang="en-US" sz="4800" dirty="0" smtClean="0">
                <a:solidFill>
                  <a:srgbClr val="000000"/>
                </a:solidFill>
                <a:latin typeface="Calibri" panose="020F0502020204030204" pitchFamily="34" charset="0"/>
              </a:rPr>
              <a:t>1) A HACCP Food Storage Procedures training was provided to you as a refresher course.  </a:t>
            </a:r>
          </a:p>
          <a:p>
            <a:pPr marL="0" indent="0">
              <a:buNone/>
            </a:pPr>
            <a:endParaRPr lang="en-US" sz="4800" dirty="0" smtClean="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2) Read the production records to be informed of the amounts needed to pan</a:t>
            </a:r>
            <a:r>
              <a:rPr lang="en-US" sz="4800" dirty="0" smtClean="0">
                <a:solidFill>
                  <a:srgbClr val="000000"/>
                </a:solidFill>
                <a:latin typeface="Calibri" panose="020F0502020204030204" pitchFamily="34" charset="0"/>
              </a:rPr>
              <a:t>.  Count the items while being prepared and sign the production record.  Check the production record daily.</a:t>
            </a:r>
            <a:endParaRPr lang="en-US" sz="4800" dirty="0">
              <a:solidFill>
                <a:srgbClr val="000000"/>
              </a:solidFill>
              <a:latin typeface="Calibri" panose="020F0502020204030204" pitchFamily="34" charset="0"/>
            </a:endParaRPr>
          </a:p>
          <a:p>
            <a:pPr marL="0" indent="0">
              <a:buNone/>
            </a:pPr>
            <a:endParaRPr lang="en-US" sz="4800" dirty="0" smtClean="0">
              <a:solidFill>
                <a:srgbClr val="000000"/>
              </a:solidFill>
              <a:latin typeface="Calibri" panose="020F0502020204030204" pitchFamily="34" charset="0"/>
            </a:endParaRPr>
          </a:p>
          <a:p>
            <a:pPr marL="0" indent="0">
              <a:buNone/>
            </a:pPr>
            <a:r>
              <a:rPr lang="en-US" sz="4800" dirty="0" smtClean="0">
                <a:solidFill>
                  <a:srgbClr val="000000"/>
                </a:solidFill>
                <a:latin typeface="Calibri" panose="020F0502020204030204" pitchFamily="34" charset="0"/>
              </a:rPr>
              <a:t>3)  Ask manager for further clarification.  Follow the directives of the manager and stay focused.</a:t>
            </a:r>
          </a:p>
          <a:p>
            <a:pPr marL="0" indent="0">
              <a:buNone/>
            </a:pPr>
            <a:endParaRPr lang="en-US" sz="4800" dirty="0">
              <a:solidFill>
                <a:srgbClr val="000000"/>
              </a:solidFill>
              <a:latin typeface="Calibri" panose="020F0502020204030204" pitchFamily="34" charset="0"/>
            </a:endParaRPr>
          </a:p>
          <a:p>
            <a:pPr marL="0" indent="0">
              <a:buNone/>
            </a:pPr>
            <a:r>
              <a:rPr lang="en-US" sz="4800" dirty="0" smtClean="0">
                <a:solidFill>
                  <a:srgbClr val="000000"/>
                </a:solidFill>
                <a:latin typeface="Calibri" panose="020F0502020204030204" pitchFamily="34" charset="0"/>
              </a:rPr>
              <a:t>4)  You were reminded that it is your responsibility to perform your task from start to finish.  Be attentive.  Do  not pass the responsibility to someone else.  </a:t>
            </a:r>
            <a:r>
              <a:rPr lang="en-US" sz="4800" dirty="0">
                <a:solidFill>
                  <a:srgbClr val="000000"/>
                </a:solidFill>
                <a:latin typeface="Calibri" panose="020F0502020204030204" pitchFamily="34" charset="0"/>
              </a:rPr>
              <a:t>	</a:t>
            </a:r>
          </a:p>
          <a:p>
            <a:pPr marL="0" indent="0">
              <a:buNone/>
            </a:pPr>
            <a:endParaRPr lang="en-US" sz="4800" dirty="0" smtClean="0">
              <a:solidFill>
                <a:srgbClr val="000000"/>
              </a:solidFill>
              <a:latin typeface="Calibri" panose="020F0502020204030204" pitchFamily="34" charset="0"/>
            </a:endParaRPr>
          </a:p>
          <a:p>
            <a:pPr marL="0" indent="0">
              <a:buNone/>
            </a:pPr>
            <a:endParaRPr lang="en-US" sz="4800" dirty="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You can consider all of the above assistance and guidance as directives.  Please be advised that this is a very serious matter and failure to comply with the above directives and/or improvement on your part may result in disciplinary action up to and including dismissal from the District</a:t>
            </a:r>
            <a:r>
              <a:rPr lang="en-US" sz="4800" dirty="0" smtClean="0">
                <a:solidFill>
                  <a:srgbClr val="000000"/>
                </a:solidFill>
                <a:latin typeface="Calibri" panose="020F0502020204030204" pitchFamily="34" charset="0"/>
              </a:rPr>
              <a:t>.  If </a:t>
            </a:r>
            <a:r>
              <a:rPr lang="en-US" sz="4800" dirty="0">
                <a:solidFill>
                  <a:srgbClr val="000000"/>
                </a:solidFill>
                <a:latin typeface="Calibri" panose="020F0502020204030204" pitchFamily="34" charset="0"/>
              </a:rPr>
              <a:t>you wish to respond to this memorandum, please do so in writing no later than five (5) working days from the date of this document.</a:t>
            </a:r>
          </a:p>
          <a:p>
            <a:pPr marL="0" indent="0">
              <a:buNone/>
            </a:pPr>
            <a:r>
              <a:rPr lang="en-US" sz="4800" dirty="0">
                <a:solidFill>
                  <a:srgbClr val="000000"/>
                </a:solidFill>
                <a:latin typeface="Calibri" panose="020F0502020204030204" pitchFamily="34" charset="0"/>
              </a:rPr>
              <a:t>By signing this document, I indicate that I have received a copy. </a:t>
            </a:r>
          </a:p>
          <a:p>
            <a:pPr marL="0" indent="0">
              <a:buNone/>
            </a:pPr>
            <a:endParaRPr lang="en-US" sz="4800" dirty="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Signature:  </a:t>
            </a:r>
            <a:r>
              <a:rPr lang="en-US" sz="4800" dirty="0" smtClean="0">
                <a:solidFill>
                  <a:srgbClr val="000000"/>
                </a:solidFill>
                <a:latin typeface="Calibri" panose="020F0502020204030204" pitchFamily="34" charset="0"/>
              </a:rPr>
              <a:t>_____</a:t>
            </a:r>
            <a:r>
              <a:rPr lang="en-US" sz="4800" i="1" u="sng" dirty="0" smtClean="0">
                <a:solidFill>
                  <a:srgbClr val="000000"/>
                </a:solidFill>
                <a:latin typeface="Brush Script MT" panose="03060802040406070304" pitchFamily="66" charset="0"/>
              </a:rPr>
              <a:t>Rex Chex</a:t>
            </a:r>
            <a:r>
              <a:rPr lang="en-US" sz="4800" dirty="0" smtClean="0">
                <a:solidFill>
                  <a:srgbClr val="000000"/>
                </a:solidFill>
                <a:latin typeface="Calibri" panose="020F0502020204030204" pitchFamily="34" charset="0"/>
              </a:rPr>
              <a:t>__________</a:t>
            </a:r>
            <a:r>
              <a:rPr lang="en-US" sz="4800" dirty="0">
                <a:solidFill>
                  <a:srgbClr val="000000"/>
                </a:solidFill>
                <a:latin typeface="Calibri" panose="020F0502020204030204" pitchFamily="34" charset="0"/>
              </a:rPr>
              <a:t> Date:  </a:t>
            </a:r>
            <a:r>
              <a:rPr lang="en-US" sz="4800" dirty="0" smtClean="0">
                <a:solidFill>
                  <a:srgbClr val="000000"/>
                </a:solidFill>
                <a:latin typeface="Calibri" panose="020F0502020204030204" pitchFamily="34" charset="0"/>
              </a:rPr>
              <a:t>___</a:t>
            </a:r>
            <a:r>
              <a:rPr lang="en-US" sz="4800" u="sng" dirty="0" smtClean="0">
                <a:solidFill>
                  <a:srgbClr val="000000"/>
                </a:solidFill>
                <a:latin typeface="Calibri" panose="020F0502020204030204" pitchFamily="34" charset="0"/>
              </a:rPr>
              <a:t>05/29/15_</a:t>
            </a:r>
            <a:r>
              <a:rPr lang="en-US" sz="4800" dirty="0" smtClean="0">
                <a:solidFill>
                  <a:srgbClr val="000000"/>
                </a:solidFill>
                <a:latin typeface="Calibri" panose="020F0502020204030204" pitchFamily="34" charset="0"/>
              </a:rPr>
              <a:t>_________  </a:t>
            </a:r>
            <a:endParaRPr lang="en-US" sz="4800" dirty="0">
              <a:solidFill>
                <a:srgbClr val="000000"/>
              </a:solidFill>
              <a:latin typeface="Calibri" panose="020F0502020204030204" pitchFamily="34" charset="0"/>
            </a:endParaRPr>
          </a:p>
          <a:p>
            <a:pPr marL="0" indent="0">
              <a:buNone/>
            </a:pPr>
            <a:endParaRPr lang="en-US" sz="4800" dirty="0" smtClean="0">
              <a:solidFill>
                <a:srgbClr val="000000"/>
              </a:solidFill>
              <a:latin typeface="Calibri" panose="020F0502020204030204" pitchFamily="34" charset="0"/>
            </a:endParaRPr>
          </a:p>
          <a:p>
            <a:pPr marL="0" indent="0">
              <a:buNone/>
            </a:pPr>
            <a:endParaRPr lang="en-US" sz="4800" dirty="0">
              <a:solidFill>
                <a:srgbClr val="000000"/>
              </a:solidFill>
              <a:latin typeface="Calibri" panose="020F0502020204030204" pitchFamily="34" charset="0"/>
            </a:endParaRPr>
          </a:p>
          <a:p>
            <a:pPr marL="0" indent="0">
              <a:buNone/>
            </a:pPr>
            <a:r>
              <a:rPr lang="en-US" sz="4800" dirty="0">
                <a:solidFill>
                  <a:srgbClr val="000000"/>
                </a:solidFill>
                <a:latin typeface="Calibri" panose="020F0502020204030204" pitchFamily="34" charset="0"/>
              </a:rPr>
              <a:t>	</a:t>
            </a:r>
          </a:p>
          <a:p>
            <a:pPr marL="0" indent="0">
              <a:buNone/>
            </a:pPr>
            <a:r>
              <a:rPr lang="en-US" sz="4800" dirty="0">
                <a:solidFill>
                  <a:srgbClr val="000000"/>
                </a:solidFill>
                <a:latin typeface="Calibri" panose="020F0502020204030204" pitchFamily="34" charset="0"/>
              </a:rPr>
              <a:t>	</a:t>
            </a:r>
          </a:p>
          <a:p>
            <a:pPr marL="0" indent="0">
              <a:buNone/>
            </a:pPr>
            <a:r>
              <a:rPr lang="en-US" sz="8800" dirty="0">
                <a:solidFill>
                  <a:srgbClr val="000000"/>
                </a:solidFill>
                <a:latin typeface="Calibri" panose="020F0502020204030204" pitchFamily="34" charset="0"/>
              </a:rPr>
              <a:t> </a:t>
            </a:r>
          </a:p>
          <a:p>
            <a:pPr marL="0" indent="0">
              <a:buNone/>
            </a:pPr>
            <a:endParaRPr lang="en-US" sz="8800" dirty="0">
              <a:solidFill>
                <a:srgbClr val="000000"/>
              </a:solidFill>
            </a:endParaRPr>
          </a:p>
          <a:p>
            <a:pPr marL="0" indent="0">
              <a:buNone/>
            </a:pPr>
            <a:r>
              <a:rPr lang="en-US" sz="8000" dirty="0"/>
              <a:t> </a:t>
            </a:r>
            <a:endParaRPr lang="en-US" sz="2400" dirty="0" smtClean="0">
              <a:solidFill>
                <a:srgbClr val="000000"/>
              </a:solidFill>
            </a:endParaRPr>
          </a:p>
          <a:p>
            <a:pPr marL="914400" lvl="1" indent="-514350">
              <a:buFont typeface="+mj-lt"/>
              <a:buAutoNum type="arabicPeriod"/>
            </a:pPr>
            <a:endParaRPr lang="en-US" sz="2400" dirty="0">
              <a:solidFill>
                <a:srgbClr val="000000"/>
              </a:solidFill>
            </a:endParaRPr>
          </a:p>
          <a:p>
            <a:pPr marL="0" indent="0">
              <a:buNone/>
            </a:pPr>
            <a:endParaRPr lang="en-US" sz="2800" dirty="0">
              <a:solidFill>
                <a:srgbClr val="000000"/>
              </a:solidFill>
            </a:endParaRPr>
          </a:p>
          <a:p>
            <a:pPr marL="0" indent="0">
              <a:buNone/>
            </a:pPr>
            <a:r>
              <a:rPr lang="en-US" sz="2800" dirty="0" smtClean="0">
                <a:solidFill>
                  <a:srgbClr val="000000"/>
                </a:solidFill>
              </a:rPr>
              <a:t>  </a:t>
            </a:r>
            <a:endParaRPr lang="en-US" sz="2800" dirty="0">
              <a:solidFill>
                <a:srgbClr val="000000"/>
              </a:solidFill>
            </a:endParaRPr>
          </a:p>
          <a:p>
            <a:endParaRPr lang="en-US" sz="2800" dirty="0"/>
          </a:p>
        </p:txBody>
      </p:sp>
    </p:spTree>
    <p:extLst>
      <p:ext uri="{BB962C8B-B14F-4D97-AF65-F5344CB8AC3E}">
        <p14:creationId xmlns:p14="http://schemas.microsoft.com/office/powerpoint/2010/main" val="926215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4000" dirty="0" smtClean="0">
                <a:solidFill>
                  <a:srgbClr val="000000"/>
                </a:solidFill>
              </a:rPr>
              <a:t>Thank you!</a:t>
            </a:r>
          </a:p>
          <a:p>
            <a:pPr marL="0" indent="0" algn="ctr">
              <a:buNone/>
            </a:pPr>
            <a:endParaRPr lang="en-US" sz="4000" dirty="0">
              <a:solidFill>
                <a:srgbClr val="000000"/>
              </a:solidFill>
            </a:endParaRPr>
          </a:p>
          <a:p>
            <a:pPr marL="0" indent="0" algn="ctr">
              <a:buNone/>
            </a:pPr>
            <a:r>
              <a:rPr lang="en-US" sz="4000" dirty="0" smtClean="0">
                <a:solidFill>
                  <a:srgbClr val="000000"/>
                </a:solidFill>
              </a:rPr>
              <a:t>Questions?</a:t>
            </a:r>
            <a:endParaRPr lang="en-US" sz="4000" dirty="0">
              <a:solidFill>
                <a:srgbClr val="000000"/>
              </a:solidFill>
            </a:endParaRPr>
          </a:p>
        </p:txBody>
      </p:sp>
    </p:spTree>
    <p:extLst>
      <p:ext uri="{BB962C8B-B14F-4D97-AF65-F5344CB8AC3E}">
        <p14:creationId xmlns:p14="http://schemas.microsoft.com/office/powerpoint/2010/main" val="3721940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smtClean="0">
                <a:solidFill>
                  <a:srgbClr val="000000"/>
                </a:solidFill>
              </a:rPr>
              <a:t>Steps for Conferencing an Employee</a:t>
            </a:r>
            <a:endParaRPr lang="en-US" sz="4000" dirty="0">
              <a:solidFill>
                <a:srgbClr val="000000"/>
              </a:solidFill>
            </a:endParaRPr>
          </a:p>
        </p:txBody>
      </p:sp>
      <p:sp>
        <p:nvSpPr>
          <p:cNvPr id="3" name="Content Placeholder 2"/>
          <p:cNvSpPr>
            <a:spLocks noGrp="1"/>
          </p:cNvSpPr>
          <p:nvPr>
            <p:ph idx="1"/>
          </p:nvPr>
        </p:nvSpPr>
        <p:spPr>
          <a:xfrm>
            <a:off x="457200" y="1600200"/>
            <a:ext cx="8229600" cy="4676313"/>
          </a:xfrm>
        </p:spPr>
        <p:txBody>
          <a:bodyPr>
            <a:normAutofit/>
          </a:bodyPr>
          <a:lstStyle/>
          <a:p>
            <a:pPr marL="914400" lvl="1" indent="-514350">
              <a:buFont typeface="+mj-lt"/>
              <a:buAutoNum type="arabicPeriod"/>
            </a:pPr>
            <a:r>
              <a:rPr lang="en-US" sz="2600" dirty="0" smtClean="0">
                <a:solidFill>
                  <a:srgbClr val="000000"/>
                </a:solidFill>
              </a:rPr>
              <a:t>In </a:t>
            </a:r>
            <a:r>
              <a:rPr lang="en-US" sz="2600" dirty="0">
                <a:solidFill>
                  <a:srgbClr val="000000"/>
                </a:solidFill>
              </a:rPr>
              <a:t>Private to maintain confidentiality</a:t>
            </a:r>
          </a:p>
          <a:p>
            <a:pPr marL="914400" lvl="1" indent="-514350">
              <a:buFont typeface="+mj-lt"/>
              <a:buAutoNum type="arabicPeriod"/>
            </a:pPr>
            <a:r>
              <a:rPr lang="en-US" sz="2600" dirty="0">
                <a:solidFill>
                  <a:srgbClr val="000000"/>
                </a:solidFill>
              </a:rPr>
              <a:t>Point out areas where improvement is desired</a:t>
            </a:r>
          </a:p>
          <a:p>
            <a:pPr marL="914400" lvl="1" indent="-514350">
              <a:buFont typeface="+mj-lt"/>
              <a:buAutoNum type="arabicPeriod"/>
            </a:pPr>
            <a:r>
              <a:rPr lang="en-US" sz="2600" dirty="0">
                <a:solidFill>
                  <a:srgbClr val="000000"/>
                </a:solidFill>
              </a:rPr>
              <a:t>State how the problem has impacted cafeteria operations</a:t>
            </a:r>
          </a:p>
          <a:p>
            <a:pPr marL="914400" lvl="1" indent="-514350">
              <a:buFont typeface="+mj-lt"/>
              <a:buAutoNum type="arabicPeriod"/>
            </a:pPr>
            <a:r>
              <a:rPr lang="en-US" sz="2600" dirty="0">
                <a:solidFill>
                  <a:srgbClr val="000000"/>
                </a:solidFill>
              </a:rPr>
              <a:t>Suggest sources of assistance and guidance for improvement</a:t>
            </a:r>
          </a:p>
          <a:p>
            <a:pPr marL="914400" lvl="1" indent="-514350">
              <a:buFont typeface="+mj-lt"/>
              <a:buAutoNum type="arabicPeriod"/>
            </a:pPr>
            <a:r>
              <a:rPr lang="en-US" sz="2600" dirty="0">
                <a:solidFill>
                  <a:srgbClr val="000000"/>
                </a:solidFill>
              </a:rPr>
              <a:t>Provide clear directives </a:t>
            </a:r>
            <a:r>
              <a:rPr lang="en-US" sz="2600" dirty="0" smtClean="0">
                <a:solidFill>
                  <a:srgbClr val="000000"/>
                </a:solidFill>
              </a:rPr>
              <a:t>and steps </a:t>
            </a:r>
            <a:r>
              <a:rPr lang="en-US" sz="2600" dirty="0">
                <a:solidFill>
                  <a:srgbClr val="000000"/>
                </a:solidFill>
              </a:rPr>
              <a:t>to take for </a:t>
            </a:r>
            <a:r>
              <a:rPr lang="en-US" sz="2600" dirty="0" smtClean="0">
                <a:solidFill>
                  <a:srgbClr val="000000"/>
                </a:solidFill>
              </a:rPr>
              <a:t>improvement</a:t>
            </a:r>
          </a:p>
          <a:p>
            <a:pPr marL="400050" lvl="1" indent="0">
              <a:buNone/>
            </a:pPr>
            <a:endParaRPr lang="en-US" sz="2400" dirty="0" smtClean="0">
              <a:solidFill>
                <a:srgbClr val="000000"/>
              </a:solidFill>
            </a:endParaRPr>
          </a:p>
          <a:p>
            <a:pPr marL="0" indent="0">
              <a:buNone/>
            </a:pPr>
            <a:endParaRPr lang="en-US" sz="2800" dirty="0">
              <a:solidFill>
                <a:srgbClr val="000000"/>
              </a:solidFill>
            </a:endParaRPr>
          </a:p>
          <a:p>
            <a:endParaRPr lang="en-US" sz="2800" dirty="0"/>
          </a:p>
        </p:txBody>
      </p:sp>
    </p:spTree>
    <p:extLst>
      <p:ext uri="{BB962C8B-B14F-4D97-AF65-F5344CB8AC3E}">
        <p14:creationId xmlns:p14="http://schemas.microsoft.com/office/powerpoint/2010/main" val="8240554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rgbClr val="000000"/>
                </a:solidFill>
              </a:rPr>
              <a:t>Issuing a Memo:</a:t>
            </a:r>
            <a:endParaRPr lang="en-US" dirty="0">
              <a:solidFill>
                <a:srgbClr val="000000"/>
              </a:solidFill>
            </a:endParaRPr>
          </a:p>
        </p:txBody>
      </p:sp>
      <p:sp>
        <p:nvSpPr>
          <p:cNvPr id="3" name="Content Placeholder 2"/>
          <p:cNvSpPr>
            <a:spLocks noGrp="1"/>
          </p:cNvSpPr>
          <p:nvPr>
            <p:ph idx="1"/>
          </p:nvPr>
        </p:nvSpPr>
        <p:spPr/>
        <p:txBody>
          <a:bodyPr/>
          <a:lstStyle/>
          <a:p>
            <a:pPr marL="400050" lvl="1" indent="0">
              <a:buNone/>
            </a:pPr>
            <a:r>
              <a:rPr lang="en-US" sz="2600" dirty="0" smtClean="0">
                <a:solidFill>
                  <a:srgbClr val="000000"/>
                </a:solidFill>
              </a:rPr>
              <a:t>When </a:t>
            </a:r>
            <a:r>
              <a:rPr lang="en-US" sz="2600" dirty="0">
                <a:solidFill>
                  <a:srgbClr val="000000"/>
                </a:solidFill>
              </a:rPr>
              <a:t>issuing the conference memo, a witness should be </a:t>
            </a:r>
            <a:r>
              <a:rPr lang="en-US" sz="2600" dirty="0" smtClean="0">
                <a:solidFill>
                  <a:srgbClr val="000000"/>
                </a:solidFill>
              </a:rPr>
              <a:t>present:</a:t>
            </a:r>
            <a:endParaRPr lang="en-US" sz="2600" dirty="0">
              <a:solidFill>
                <a:srgbClr val="000000"/>
              </a:solidFill>
            </a:endParaRPr>
          </a:p>
          <a:p>
            <a:pPr marL="1314450" lvl="2" indent="-514350">
              <a:buFont typeface="Arial" panose="020B0604020202020204" pitchFamily="34" charset="0"/>
              <a:buChar char="•"/>
            </a:pPr>
            <a:r>
              <a:rPr lang="en-US" sz="2600" dirty="0">
                <a:solidFill>
                  <a:srgbClr val="000000"/>
                </a:solidFill>
              </a:rPr>
              <a:t>e.g. AFSS or Site Administrator</a:t>
            </a:r>
          </a:p>
          <a:p>
            <a:pPr marL="1314450" lvl="2" indent="-514350">
              <a:buFont typeface="Arial" panose="020B0604020202020204" pitchFamily="34" charset="0"/>
              <a:buChar char="•"/>
              <a:tabLst>
                <a:tab pos="4973638" algn="l"/>
              </a:tabLst>
            </a:pPr>
            <a:r>
              <a:rPr lang="en-US" dirty="0">
                <a:solidFill>
                  <a:srgbClr val="000000"/>
                </a:solidFill>
              </a:rPr>
              <a:t>District witness must be present whenever the employee requests a union representative.  It is a good idea to have a District witness present regardless.</a:t>
            </a:r>
          </a:p>
        </p:txBody>
      </p:sp>
    </p:spTree>
    <p:extLst>
      <p:ext uri="{BB962C8B-B14F-4D97-AF65-F5344CB8AC3E}">
        <p14:creationId xmlns:p14="http://schemas.microsoft.com/office/powerpoint/2010/main" val="3503635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dirty="0" smtClean="0">
                <a:solidFill>
                  <a:srgbClr val="000000"/>
                </a:solidFill>
              </a:rPr>
              <a:t>Conference Memo Should Consist of the following:</a:t>
            </a:r>
            <a:endParaRPr lang="en-US" sz="4000" dirty="0">
              <a:solidFill>
                <a:srgbClr val="000000"/>
              </a:solidFill>
            </a:endParaRPr>
          </a:p>
        </p:txBody>
      </p:sp>
      <p:sp>
        <p:nvSpPr>
          <p:cNvPr id="3" name="Content Placeholder 2"/>
          <p:cNvSpPr>
            <a:spLocks noGrp="1"/>
          </p:cNvSpPr>
          <p:nvPr>
            <p:ph idx="1"/>
          </p:nvPr>
        </p:nvSpPr>
        <p:spPr>
          <a:xfrm>
            <a:off x="457200" y="1600200"/>
            <a:ext cx="8229600" cy="4667435"/>
          </a:xfrm>
        </p:spPr>
        <p:txBody>
          <a:bodyPr>
            <a:normAutofit fontScale="25000" lnSpcReduction="20000"/>
          </a:bodyPr>
          <a:lstStyle/>
          <a:p>
            <a:pPr marL="0" indent="0" algn="ctr">
              <a:buNone/>
            </a:pPr>
            <a:r>
              <a:rPr lang="en-US" sz="8800" b="1" u="sng" dirty="0">
                <a:solidFill>
                  <a:srgbClr val="000000"/>
                </a:solidFill>
              </a:rPr>
              <a:t>HEADING </a:t>
            </a:r>
          </a:p>
          <a:p>
            <a:pPr marL="0" indent="0">
              <a:buNone/>
            </a:pPr>
            <a:endParaRPr lang="en-US" sz="8800" dirty="0">
              <a:solidFill>
                <a:srgbClr val="000000"/>
              </a:solidFill>
            </a:endParaRPr>
          </a:p>
          <a:p>
            <a:pPr marL="0" indent="0">
              <a:buNone/>
            </a:pPr>
            <a:r>
              <a:rPr lang="en-US" sz="8800" dirty="0">
                <a:solidFill>
                  <a:srgbClr val="000000"/>
                </a:solidFill>
              </a:rPr>
              <a:t>Heading to state </a:t>
            </a:r>
            <a:r>
              <a:rPr lang="en-US" sz="8800" b="1" dirty="0">
                <a:solidFill>
                  <a:srgbClr val="000000"/>
                </a:solidFill>
              </a:rPr>
              <a:t>“Conference Memorandum”</a:t>
            </a:r>
          </a:p>
          <a:p>
            <a:pPr marL="0" indent="0">
              <a:buNone/>
            </a:pPr>
            <a:r>
              <a:rPr lang="en-US" sz="8800" b="1" dirty="0">
                <a:solidFill>
                  <a:srgbClr val="000000"/>
                </a:solidFill>
              </a:rPr>
              <a:t>Date</a:t>
            </a:r>
            <a:r>
              <a:rPr lang="en-US" sz="8800" dirty="0">
                <a:solidFill>
                  <a:srgbClr val="000000"/>
                </a:solidFill>
              </a:rPr>
              <a:t> (Date Memo is written)								</a:t>
            </a:r>
          </a:p>
          <a:p>
            <a:pPr marL="0" indent="0">
              <a:buNone/>
            </a:pPr>
            <a:r>
              <a:rPr lang="en-US" sz="8800" b="1" dirty="0">
                <a:solidFill>
                  <a:srgbClr val="000000"/>
                </a:solidFill>
              </a:rPr>
              <a:t>To:</a:t>
            </a:r>
            <a:r>
              <a:rPr lang="en-US" sz="8800" dirty="0">
                <a:solidFill>
                  <a:srgbClr val="000000"/>
                </a:solidFill>
              </a:rPr>
              <a:t> (Name of </a:t>
            </a:r>
            <a:r>
              <a:rPr lang="en-US" sz="8800" dirty="0" smtClean="0">
                <a:solidFill>
                  <a:srgbClr val="000000"/>
                </a:solidFill>
              </a:rPr>
              <a:t>Employee and Employee Number)</a:t>
            </a:r>
            <a:endParaRPr lang="en-US" sz="8800" dirty="0">
              <a:solidFill>
                <a:srgbClr val="000000"/>
              </a:solidFill>
            </a:endParaRPr>
          </a:p>
          <a:p>
            <a:pPr marL="0" indent="0">
              <a:buNone/>
            </a:pPr>
            <a:r>
              <a:rPr lang="en-US" sz="8800" b="1" dirty="0">
                <a:solidFill>
                  <a:srgbClr val="000000"/>
                </a:solidFill>
              </a:rPr>
              <a:t>From:</a:t>
            </a:r>
            <a:r>
              <a:rPr lang="en-US" sz="8800" dirty="0">
                <a:solidFill>
                  <a:srgbClr val="000000"/>
                </a:solidFill>
              </a:rPr>
              <a:t> (Name of Supervisor/Manager): “Also Sign Your Initials”</a:t>
            </a:r>
          </a:p>
          <a:p>
            <a:pPr marL="0" indent="0">
              <a:buNone/>
            </a:pPr>
            <a:r>
              <a:rPr lang="en-US" sz="8800" dirty="0">
                <a:solidFill>
                  <a:srgbClr val="000000"/>
                </a:solidFill>
              </a:rPr>
              <a:t>Subject: Conference of (Date) </a:t>
            </a:r>
          </a:p>
          <a:p>
            <a:pPr marL="0" indent="0">
              <a:buNone/>
            </a:pPr>
            <a:r>
              <a:rPr lang="en-US" sz="8800" dirty="0">
                <a:solidFill>
                  <a:srgbClr val="000000"/>
                </a:solidFill>
              </a:rPr>
              <a:t> </a:t>
            </a:r>
          </a:p>
          <a:p>
            <a:pPr marL="0" indent="0">
              <a:buNone/>
            </a:pPr>
            <a:r>
              <a:rPr lang="en-US" sz="8800" b="1" dirty="0">
                <a:solidFill>
                  <a:srgbClr val="000000"/>
                </a:solidFill>
              </a:rPr>
              <a:t>PURPOSE:  </a:t>
            </a:r>
            <a:r>
              <a:rPr lang="en-US" sz="8800" b="1" i="1" dirty="0">
                <a:solidFill>
                  <a:srgbClr val="000000"/>
                </a:solidFill>
              </a:rPr>
              <a:t>To Identify:</a:t>
            </a:r>
          </a:p>
          <a:p>
            <a:pPr lvl="1">
              <a:buFont typeface="Arial" panose="020B0604020202020204" pitchFamily="34" charset="0"/>
              <a:buChar char="•"/>
            </a:pPr>
            <a:r>
              <a:rPr lang="en-US" sz="8400" dirty="0" smtClean="0">
                <a:solidFill>
                  <a:srgbClr val="000000"/>
                </a:solidFill>
              </a:rPr>
              <a:t>Date </a:t>
            </a:r>
            <a:r>
              <a:rPr lang="en-US" sz="8400" dirty="0">
                <a:solidFill>
                  <a:srgbClr val="000000"/>
                </a:solidFill>
              </a:rPr>
              <a:t>that the memo was </a:t>
            </a:r>
            <a:r>
              <a:rPr lang="en-US" sz="8400" dirty="0" smtClean="0">
                <a:solidFill>
                  <a:srgbClr val="000000"/>
                </a:solidFill>
              </a:rPr>
              <a:t>written</a:t>
            </a:r>
          </a:p>
          <a:p>
            <a:pPr lvl="1">
              <a:buFont typeface="Arial" panose="020B0604020202020204" pitchFamily="34" charset="0"/>
              <a:buChar char="•"/>
            </a:pPr>
            <a:r>
              <a:rPr lang="en-US" sz="8400" dirty="0" smtClean="0">
                <a:solidFill>
                  <a:srgbClr val="000000"/>
                </a:solidFill>
              </a:rPr>
              <a:t>Individual </a:t>
            </a:r>
            <a:r>
              <a:rPr lang="en-US" sz="8400" dirty="0">
                <a:solidFill>
                  <a:srgbClr val="000000"/>
                </a:solidFill>
              </a:rPr>
              <a:t>the memo is </a:t>
            </a:r>
            <a:r>
              <a:rPr lang="en-US" sz="8400" dirty="0" smtClean="0">
                <a:solidFill>
                  <a:srgbClr val="000000"/>
                </a:solidFill>
              </a:rPr>
              <a:t>addressing</a:t>
            </a:r>
          </a:p>
          <a:p>
            <a:pPr lvl="1">
              <a:buFont typeface="Arial" panose="020B0604020202020204" pitchFamily="34" charset="0"/>
              <a:buChar char="•"/>
            </a:pPr>
            <a:r>
              <a:rPr lang="en-US" sz="8400" dirty="0" smtClean="0">
                <a:solidFill>
                  <a:srgbClr val="000000"/>
                </a:solidFill>
              </a:rPr>
              <a:t>Supervisor </a:t>
            </a:r>
            <a:r>
              <a:rPr lang="en-US" sz="8400" dirty="0">
                <a:solidFill>
                  <a:srgbClr val="000000"/>
                </a:solidFill>
              </a:rPr>
              <a:t>that conducted the conference and wrote the </a:t>
            </a:r>
            <a:r>
              <a:rPr lang="en-US" sz="8400" dirty="0" smtClean="0">
                <a:solidFill>
                  <a:srgbClr val="000000"/>
                </a:solidFill>
              </a:rPr>
              <a:t>memo</a:t>
            </a:r>
          </a:p>
          <a:p>
            <a:pPr lvl="1">
              <a:buFont typeface="Arial" panose="020B0604020202020204" pitchFamily="34" charset="0"/>
              <a:buChar char="•"/>
            </a:pPr>
            <a:r>
              <a:rPr lang="en-US" sz="8400" dirty="0" smtClean="0">
                <a:solidFill>
                  <a:srgbClr val="000000"/>
                </a:solidFill>
              </a:rPr>
              <a:t>Date </a:t>
            </a:r>
            <a:r>
              <a:rPr lang="en-US" sz="8400" dirty="0">
                <a:solidFill>
                  <a:srgbClr val="000000"/>
                </a:solidFill>
              </a:rPr>
              <a:t>referencing the conference.</a:t>
            </a:r>
          </a:p>
          <a:p>
            <a:pPr marL="0" indent="0">
              <a:buNone/>
            </a:pPr>
            <a:r>
              <a:rPr lang="en-US" sz="8000" dirty="0"/>
              <a:t> </a:t>
            </a:r>
          </a:p>
          <a:p>
            <a:pPr marL="0" indent="0">
              <a:buNone/>
            </a:pPr>
            <a:r>
              <a:rPr lang="en-US" sz="7400" dirty="0"/>
              <a:t> </a:t>
            </a:r>
          </a:p>
          <a:p>
            <a:pPr marL="400050" lvl="1" indent="0">
              <a:buNone/>
            </a:pPr>
            <a:endParaRPr lang="en-US" sz="4200" dirty="0" smtClean="0">
              <a:solidFill>
                <a:srgbClr val="000000"/>
              </a:solidFill>
            </a:endParaRPr>
          </a:p>
          <a:p>
            <a:pPr marL="400050" lvl="1" indent="0">
              <a:buNone/>
            </a:pPr>
            <a:endParaRPr lang="en-US" sz="2400" dirty="0" smtClean="0">
              <a:solidFill>
                <a:srgbClr val="000000"/>
              </a:solidFill>
            </a:endParaRPr>
          </a:p>
          <a:p>
            <a:pPr marL="914400" lvl="1" indent="-514350">
              <a:buFont typeface="+mj-lt"/>
              <a:buAutoNum type="arabicPeriod"/>
            </a:pPr>
            <a:endParaRPr lang="en-US" sz="2400" dirty="0">
              <a:solidFill>
                <a:srgbClr val="000000"/>
              </a:solidFill>
            </a:endParaRPr>
          </a:p>
          <a:p>
            <a:pPr marL="0" indent="0">
              <a:buNone/>
            </a:pPr>
            <a:endParaRPr lang="en-US" sz="2800" dirty="0">
              <a:solidFill>
                <a:srgbClr val="000000"/>
              </a:solidFill>
            </a:endParaRPr>
          </a:p>
          <a:p>
            <a:pPr marL="0" indent="0">
              <a:buNone/>
            </a:pPr>
            <a:r>
              <a:rPr lang="en-US" sz="2800" dirty="0" smtClean="0">
                <a:solidFill>
                  <a:srgbClr val="000000"/>
                </a:solidFill>
              </a:rPr>
              <a:t>  </a:t>
            </a:r>
            <a:endParaRPr lang="en-US" sz="2800" dirty="0">
              <a:solidFill>
                <a:srgbClr val="000000"/>
              </a:solidFill>
            </a:endParaRPr>
          </a:p>
          <a:p>
            <a:endParaRPr lang="en-US" sz="28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0540" y="1417638"/>
            <a:ext cx="1641515" cy="1773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8628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dirty="0" smtClean="0">
                <a:solidFill>
                  <a:srgbClr val="000000"/>
                </a:solidFill>
              </a:rPr>
              <a:t>Conference Memo Should Consist of the following:</a:t>
            </a:r>
            <a:endParaRPr lang="en-US" sz="4000" dirty="0">
              <a:solidFill>
                <a:srgbClr val="000000"/>
              </a:solidFill>
            </a:endParaRPr>
          </a:p>
        </p:txBody>
      </p:sp>
      <p:sp>
        <p:nvSpPr>
          <p:cNvPr id="3" name="Content Placeholder 2"/>
          <p:cNvSpPr>
            <a:spLocks noGrp="1"/>
          </p:cNvSpPr>
          <p:nvPr>
            <p:ph idx="1"/>
          </p:nvPr>
        </p:nvSpPr>
        <p:spPr>
          <a:xfrm>
            <a:off x="457200" y="1600200"/>
            <a:ext cx="8229600" cy="4667435"/>
          </a:xfrm>
        </p:spPr>
        <p:txBody>
          <a:bodyPr>
            <a:normAutofit fontScale="25000" lnSpcReduction="20000"/>
          </a:bodyPr>
          <a:lstStyle/>
          <a:p>
            <a:pPr marL="0" indent="0" algn="ctr">
              <a:buNone/>
            </a:pPr>
            <a:r>
              <a:rPr lang="en-US" sz="8800" b="1" u="sng" dirty="0" smtClean="0">
                <a:solidFill>
                  <a:srgbClr val="000000"/>
                </a:solidFill>
              </a:rPr>
              <a:t>OPENING PARAGRAH</a:t>
            </a:r>
            <a:endParaRPr lang="en-US" sz="8800" b="1" u="sng" dirty="0">
              <a:solidFill>
                <a:srgbClr val="000000"/>
              </a:solidFill>
            </a:endParaRPr>
          </a:p>
          <a:p>
            <a:pPr marL="0" indent="0">
              <a:buNone/>
            </a:pPr>
            <a:endParaRPr lang="en-US" sz="8800" dirty="0">
              <a:solidFill>
                <a:srgbClr val="000000"/>
              </a:solidFill>
            </a:endParaRPr>
          </a:p>
          <a:p>
            <a:pPr marL="0" indent="0">
              <a:buNone/>
            </a:pPr>
            <a:r>
              <a:rPr lang="en-US" sz="8800" dirty="0" smtClean="0">
                <a:solidFill>
                  <a:srgbClr val="000000"/>
                </a:solidFill>
              </a:rPr>
              <a:t>The purpose of this memo is to summarize and</a:t>
            </a:r>
          </a:p>
          <a:p>
            <a:pPr marL="0" indent="0">
              <a:buNone/>
            </a:pPr>
            <a:r>
              <a:rPr lang="en-US" sz="8800" dirty="0">
                <a:solidFill>
                  <a:srgbClr val="000000"/>
                </a:solidFill>
              </a:rPr>
              <a:t>make a </a:t>
            </a:r>
            <a:r>
              <a:rPr lang="en-US" sz="8800" dirty="0" smtClean="0">
                <a:solidFill>
                  <a:srgbClr val="000000"/>
                </a:solidFill>
              </a:rPr>
              <a:t>matter of record our conference on:</a:t>
            </a:r>
          </a:p>
          <a:p>
            <a:pPr marL="0" indent="0">
              <a:buNone/>
            </a:pPr>
            <a:endParaRPr lang="en-US" sz="8800" dirty="0" smtClean="0">
              <a:solidFill>
                <a:srgbClr val="000000"/>
              </a:solidFill>
            </a:endParaRPr>
          </a:p>
          <a:p>
            <a:pPr lvl="1">
              <a:buFont typeface="Arial" panose="020B0604020202020204" pitchFamily="34" charset="0"/>
              <a:buChar char="•"/>
            </a:pPr>
            <a:r>
              <a:rPr lang="en-US" sz="8400" dirty="0" smtClean="0">
                <a:solidFill>
                  <a:srgbClr val="000000"/>
                </a:solidFill>
              </a:rPr>
              <a:t>Write in the date of the conference</a:t>
            </a:r>
          </a:p>
          <a:p>
            <a:pPr lvl="1">
              <a:buFont typeface="Arial" panose="020B0604020202020204" pitchFamily="34" charset="0"/>
              <a:buChar char="•"/>
            </a:pPr>
            <a:r>
              <a:rPr lang="en-US" sz="8400" dirty="0" smtClean="0">
                <a:solidFill>
                  <a:srgbClr val="000000"/>
                </a:solidFill>
              </a:rPr>
              <a:t>Also present at the meeting were (list of all participants </a:t>
            </a:r>
          </a:p>
          <a:p>
            <a:pPr marL="0" indent="0">
              <a:buNone/>
              <a:tabLst>
                <a:tab pos="744538" algn="l"/>
              </a:tabLst>
            </a:pPr>
            <a:r>
              <a:rPr lang="en-US" sz="8800" dirty="0">
                <a:solidFill>
                  <a:srgbClr val="000000"/>
                </a:solidFill>
              </a:rPr>
              <a:t>	</a:t>
            </a:r>
            <a:r>
              <a:rPr lang="en-US" sz="8800" dirty="0" smtClean="0">
                <a:solidFill>
                  <a:srgbClr val="000000"/>
                </a:solidFill>
              </a:rPr>
              <a:t>by name and title)</a:t>
            </a:r>
            <a:endParaRPr lang="en-US" sz="8800" dirty="0">
              <a:solidFill>
                <a:srgbClr val="000000"/>
              </a:solidFill>
            </a:endParaRPr>
          </a:p>
          <a:p>
            <a:pPr marL="0" indent="0">
              <a:buNone/>
            </a:pPr>
            <a:r>
              <a:rPr lang="en-US" sz="8800" dirty="0">
                <a:solidFill>
                  <a:srgbClr val="000000"/>
                </a:solidFill>
              </a:rPr>
              <a:t> </a:t>
            </a:r>
          </a:p>
          <a:p>
            <a:pPr marL="0" indent="0">
              <a:buNone/>
            </a:pPr>
            <a:r>
              <a:rPr lang="en-US" sz="8800" b="1" dirty="0">
                <a:solidFill>
                  <a:srgbClr val="000000"/>
                </a:solidFill>
              </a:rPr>
              <a:t>PURPOSE:  </a:t>
            </a:r>
            <a:r>
              <a:rPr lang="en-US" sz="8800" b="1" i="1" dirty="0">
                <a:solidFill>
                  <a:srgbClr val="000000"/>
                </a:solidFill>
              </a:rPr>
              <a:t>To </a:t>
            </a:r>
            <a:r>
              <a:rPr lang="en-US" sz="8800" b="1" i="1" dirty="0" smtClean="0">
                <a:solidFill>
                  <a:srgbClr val="000000"/>
                </a:solidFill>
              </a:rPr>
              <a:t>Identify and Memorialize:</a:t>
            </a:r>
            <a:endParaRPr lang="en-US" sz="8800" b="1" i="1" dirty="0">
              <a:solidFill>
                <a:srgbClr val="000000"/>
              </a:solidFill>
            </a:endParaRPr>
          </a:p>
          <a:p>
            <a:pPr lvl="1">
              <a:buFont typeface="Arial" panose="020B0604020202020204" pitchFamily="34" charset="0"/>
              <a:buChar char="•"/>
            </a:pPr>
            <a:r>
              <a:rPr lang="en-US" sz="8400" dirty="0" smtClean="0">
                <a:solidFill>
                  <a:srgbClr val="000000"/>
                </a:solidFill>
              </a:rPr>
              <a:t>Date of conference</a:t>
            </a:r>
          </a:p>
          <a:p>
            <a:pPr lvl="1">
              <a:buFont typeface="Arial" panose="020B0604020202020204" pitchFamily="34" charset="0"/>
              <a:buChar char="•"/>
            </a:pPr>
            <a:r>
              <a:rPr lang="en-US" sz="8400" dirty="0" smtClean="0">
                <a:solidFill>
                  <a:srgbClr val="000000"/>
                </a:solidFill>
              </a:rPr>
              <a:t>All the attendees</a:t>
            </a:r>
          </a:p>
          <a:p>
            <a:endParaRPr lang="en-US" sz="8800" dirty="0">
              <a:solidFill>
                <a:srgbClr val="000000"/>
              </a:solidFill>
            </a:endParaRPr>
          </a:p>
          <a:p>
            <a:pPr marL="0" indent="0">
              <a:buNone/>
            </a:pPr>
            <a:r>
              <a:rPr lang="en-US" sz="8000" dirty="0"/>
              <a:t> </a:t>
            </a:r>
          </a:p>
          <a:p>
            <a:pPr marL="0" indent="0">
              <a:buNone/>
            </a:pPr>
            <a:r>
              <a:rPr lang="en-US" sz="7400" dirty="0"/>
              <a:t> </a:t>
            </a:r>
          </a:p>
          <a:p>
            <a:pPr marL="400050" lvl="1" indent="0">
              <a:buNone/>
            </a:pPr>
            <a:endParaRPr lang="en-US" sz="4200" dirty="0" smtClean="0">
              <a:solidFill>
                <a:srgbClr val="000000"/>
              </a:solidFill>
            </a:endParaRPr>
          </a:p>
          <a:p>
            <a:pPr marL="400050" lvl="1" indent="0">
              <a:buNone/>
            </a:pPr>
            <a:endParaRPr lang="en-US" sz="2400" dirty="0" smtClean="0">
              <a:solidFill>
                <a:srgbClr val="000000"/>
              </a:solidFill>
            </a:endParaRPr>
          </a:p>
          <a:p>
            <a:pPr marL="914400" lvl="1" indent="-514350">
              <a:buFont typeface="+mj-lt"/>
              <a:buAutoNum type="arabicPeriod"/>
            </a:pPr>
            <a:endParaRPr lang="en-US" sz="2400" dirty="0">
              <a:solidFill>
                <a:srgbClr val="000000"/>
              </a:solidFill>
            </a:endParaRPr>
          </a:p>
          <a:p>
            <a:pPr marL="0" indent="0">
              <a:buNone/>
            </a:pPr>
            <a:endParaRPr lang="en-US" sz="2800" dirty="0">
              <a:solidFill>
                <a:srgbClr val="000000"/>
              </a:solidFill>
            </a:endParaRPr>
          </a:p>
          <a:p>
            <a:pPr marL="0" indent="0">
              <a:buNone/>
            </a:pPr>
            <a:r>
              <a:rPr lang="en-US" sz="2800" dirty="0" smtClean="0">
                <a:solidFill>
                  <a:srgbClr val="000000"/>
                </a:solidFill>
              </a:rPr>
              <a:t>  </a:t>
            </a:r>
            <a:endParaRPr lang="en-US" sz="2800" dirty="0">
              <a:solidFill>
                <a:srgbClr val="000000"/>
              </a:solidFill>
            </a:endParaRPr>
          </a:p>
          <a:p>
            <a:endParaRPr lang="en-US" sz="28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5029" y="1426517"/>
            <a:ext cx="1641515" cy="1773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48019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dirty="0" smtClean="0">
                <a:solidFill>
                  <a:srgbClr val="000000"/>
                </a:solidFill>
              </a:rPr>
              <a:t>Conference Memo Should Consist of the following:</a:t>
            </a:r>
            <a:endParaRPr lang="en-US" sz="4000" dirty="0">
              <a:solidFill>
                <a:srgbClr val="000000"/>
              </a:solidFill>
            </a:endParaRPr>
          </a:p>
        </p:txBody>
      </p:sp>
      <p:sp>
        <p:nvSpPr>
          <p:cNvPr id="3" name="Content Placeholder 2"/>
          <p:cNvSpPr>
            <a:spLocks noGrp="1"/>
          </p:cNvSpPr>
          <p:nvPr>
            <p:ph idx="1"/>
          </p:nvPr>
        </p:nvSpPr>
        <p:spPr>
          <a:xfrm>
            <a:off x="457200" y="1426518"/>
            <a:ext cx="8229600" cy="4841118"/>
          </a:xfrm>
        </p:spPr>
        <p:txBody>
          <a:bodyPr>
            <a:normAutofit fontScale="25000" lnSpcReduction="20000"/>
          </a:bodyPr>
          <a:lstStyle/>
          <a:p>
            <a:pPr marL="0" indent="0" algn="ctr">
              <a:buNone/>
            </a:pPr>
            <a:r>
              <a:rPr lang="en-US" sz="8800" b="1" u="sng" dirty="0" smtClean="0">
                <a:solidFill>
                  <a:srgbClr val="000000"/>
                </a:solidFill>
              </a:rPr>
              <a:t>SECTION “A”</a:t>
            </a:r>
            <a:endParaRPr lang="en-US" sz="8800" b="1" u="sng" dirty="0">
              <a:solidFill>
                <a:srgbClr val="000000"/>
              </a:solidFill>
            </a:endParaRPr>
          </a:p>
          <a:p>
            <a:pPr marL="0" indent="0">
              <a:buNone/>
            </a:pPr>
            <a:endParaRPr lang="en-US" sz="8800" dirty="0">
              <a:solidFill>
                <a:srgbClr val="000000"/>
              </a:solidFill>
            </a:endParaRPr>
          </a:p>
          <a:p>
            <a:pPr marL="0" indent="0">
              <a:buNone/>
            </a:pPr>
            <a:r>
              <a:rPr lang="en-US" sz="8800" dirty="0" smtClean="0">
                <a:solidFill>
                  <a:srgbClr val="000000"/>
                </a:solidFill>
              </a:rPr>
              <a:t>During the conference, the following items were</a:t>
            </a:r>
          </a:p>
          <a:p>
            <a:pPr marL="0" indent="0">
              <a:buNone/>
            </a:pPr>
            <a:r>
              <a:rPr lang="en-US" sz="8800" dirty="0">
                <a:solidFill>
                  <a:srgbClr val="000000"/>
                </a:solidFill>
              </a:rPr>
              <a:t>d</a:t>
            </a:r>
            <a:r>
              <a:rPr lang="en-US" sz="8800" dirty="0" smtClean="0">
                <a:solidFill>
                  <a:srgbClr val="000000"/>
                </a:solidFill>
              </a:rPr>
              <a:t>iscussed:</a:t>
            </a:r>
          </a:p>
          <a:p>
            <a:pPr marL="0" indent="0">
              <a:buNone/>
            </a:pPr>
            <a:endParaRPr lang="en-US" sz="8800" dirty="0" smtClean="0">
              <a:solidFill>
                <a:srgbClr val="000000"/>
              </a:solidFill>
            </a:endParaRPr>
          </a:p>
          <a:p>
            <a:pPr lvl="1">
              <a:buFont typeface="Arial" panose="020B0604020202020204" pitchFamily="34" charset="0"/>
              <a:buChar char="•"/>
            </a:pPr>
            <a:r>
              <a:rPr lang="en-US" sz="8400" dirty="0" smtClean="0">
                <a:solidFill>
                  <a:srgbClr val="000000"/>
                </a:solidFill>
              </a:rPr>
              <a:t>Use the shortest possible description</a:t>
            </a:r>
          </a:p>
          <a:p>
            <a:pPr lvl="1">
              <a:buFont typeface="Arial" panose="020B0604020202020204" pitchFamily="34" charset="0"/>
              <a:buChar char="•"/>
            </a:pPr>
            <a:r>
              <a:rPr lang="en-US" sz="8400" dirty="0" smtClean="0">
                <a:solidFill>
                  <a:srgbClr val="000000"/>
                </a:solidFill>
              </a:rPr>
              <a:t>Be specific about relevant details</a:t>
            </a:r>
            <a:endParaRPr lang="en-US" sz="8400" dirty="0">
              <a:solidFill>
                <a:srgbClr val="000000"/>
              </a:solidFill>
            </a:endParaRPr>
          </a:p>
          <a:p>
            <a:pPr marL="0" indent="0">
              <a:buNone/>
            </a:pPr>
            <a:r>
              <a:rPr lang="en-US" sz="8800" dirty="0">
                <a:solidFill>
                  <a:srgbClr val="000000"/>
                </a:solidFill>
              </a:rPr>
              <a:t> </a:t>
            </a:r>
          </a:p>
          <a:p>
            <a:pPr marL="0" indent="0">
              <a:buNone/>
            </a:pPr>
            <a:r>
              <a:rPr lang="en-US" sz="8800" b="1" dirty="0">
                <a:solidFill>
                  <a:srgbClr val="000000"/>
                </a:solidFill>
              </a:rPr>
              <a:t>PURPOSE:  </a:t>
            </a:r>
            <a:r>
              <a:rPr lang="en-US" sz="8800" b="1" i="1" dirty="0">
                <a:solidFill>
                  <a:srgbClr val="000000"/>
                </a:solidFill>
              </a:rPr>
              <a:t>To </a:t>
            </a:r>
            <a:r>
              <a:rPr lang="en-US" sz="8800" b="1" i="1" dirty="0" smtClean="0">
                <a:solidFill>
                  <a:srgbClr val="000000"/>
                </a:solidFill>
              </a:rPr>
              <a:t>Identify and Memorialize:</a:t>
            </a:r>
            <a:endParaRPr lang="en-US" sz="8800" b="1" i="1" dirty="0">
              <a:solidFill>
                <a:srgbClr val="000000"/>
              </a:solidFill>
            </a:endParaRPr>
          </a:p>
          <a:p>
            <a:pPr lvl="1">
              <a:buFont typeface="Arial" panose="020B0604020202020204" pitchFamily="34" charset="0"/>
              <a:buChar char="•"/>
            </a:pPr>
            <a:r>
              <a:rPr lang="en-US" sz="8400" dirty="0" smtClean="0">
                <a:solidFill>
                  <a:srgbClr val="000000"/>
                </a:solidFill>
              </a:rPr>
              <a:t>The purpose of the conference</a:t>
            </a:r>
          </a:p>
          <a:p>
            <a:endParaRPr lang="en-US" sz="8800" dirty="0">
              <a:solidFill>
                <a:srgbClr val="000000"/>
              </a:solidFill>
            </a:endParaRPr>
          </a:p>
          <a:p>
            <a:pPr marL="0" indent="0">
              <a:buNone/>
            </a:pPr>
            <a:r>
              <a:rPr lang="en-US" sz="8000" dirty="0"/>
              <a:t> </a:t>
            </a:r>
            <a:r>
              <a:rPr lang="en-US" sz="8800" b="1" dirty="0" smtClean="0">
                <a:solidFill>
                  <a:srgbClr val="000000"/>
                </a:solidFill>
              </a:rPr>
              <a:t>NOTES</a:t>
            </a:r>
          </a:p>
          <a:p>
            <a:pPr marL="0" indent="0">
              <a:buNone/>
            </a:pPr>
            <a:endParaRPr lang="en-US" sz="8800" b="1" dirty="0">
              <a:solidFill>
                <a:srgbClr val="000000"/>
              </a:solidFill>
            </a:endParaRPr>
          </a:p>
          <a:p>
            <a:pPr marL="0" indent="0">
              <a:buNone/>
            </a:pPr>
            <a:r>
              <a:rPr lang="en-US" sz="7400" dirty="0"/>
              <a:t> </a:t>
            </a:r>
          </a:p>
          <a:p>
            <a:pPr marL="400050" lvl="1" indent="0">
              <a:buNone/>
            </a:pPr>
            <a:endParaRPr lang="en-US" sz="4200" dirty="0" smtClean="0">
              <a:solidFill>
                <a:srgbClr val="000000"/>
              </a:solidFill>
            </a:endParaRPr>
          </a:p>
          <a:p>
            <a:pPr marL="400050" lvl="1" indent="0">
              <a:buNone/>
            </a:pPr>
            <a:endParaRPr lang="en-US" sz="2400" dirty="0" smtClean="0">
              <a:solidFill>
                <a:srgbClr val="000000"/>
              </a:solidFill>
            </a:endParaRPr>
          </a:p>
          <a:p>
            <a:pPr marL="914400" lvl="1" indent="-514350">
              <a:buFont typeface="+mj-lt"/>
              <a:buAutoNum type="arabicPeriod"/>
            </a:pPr>
            <a:endParaRPr lang="en-US" sz="2400" dirty="0">
              <a:solidFill>
                <a:srgbClr val="000000"/>
              </a:solidFill>
            </a:endParaRPr>
          </a:p>
          <a:p>
            <a:pPr marL="0" indent="0">
              <a:buNone/>
            </a:pPr>
            <a:endParaRPr lang="en-US" sz="2800" dirty="0">
              <a:solidFill>
                <a:srgbClr val="000000"/>
              </a:solidFill>
            </a:endParaRPr>
          </a:p>
          <a:p>
            <a:pPr marL="0" indent="0">
              <a:buNone/>
            </a:pPr>
            <a:r>
              <a:rPr lang="en-US" sz="2800" dirty="0" smtClean="0">
                <a:solidFill>
                  <a:srgbClr val="000000"/>
                </a:solidFill>
              </a:rPr>
              <a:t>  </a:t>
            </a:r>
            <a:endParaRPr lang="en-US" sz="2800" dirty="0">
              <a:solidFill>
                <a:srgbClr val="000000"/>
              </a:solidFill>
            </a:endParaRPr>
          </a:p>
          <a:p>
            <a:endParaRPr lang="en-US" sz="28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5285" y="1426517"/>
            <a:ext cx="1641515" cy="1773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Table 5"/>
          <p:cNvGraphicFramePr>
            <a:graphicFrameLocks noGrp="1"/>
          </p:cNvGraphicFramePr>
          <p:nvPr>
            <p:extLst>
              <p:ext uri="{D42A27DB-BD31-4B8C-83A1-F6EECF244321}">
                <p14:modId xmlns:p14="http://schemas.microsoft.com/office/powerpoint/2010/main" val="2049638587"/>
              </p:ext>
            </p:extLst>
          </p:nvPr>
        </p:nvGraphicFramePr>
        <p:xfrm>
          <a:off x="690205" y="5626232"/>
          <a:ext cx="6355080" cy="628650"/>
        </p:xfrm>
        <a:graphic>
          <a:graphicData uri="http://schemas.openxmlformats.org/drawingml/2006/table">
            <a:tbl>
              <a:tblPr firstRow="1" firstCol="1" lastRow="1" lastCol="1" bandRow="1" bandCol="1"/>
              <a:tblGrid>
                <a:gridCol w="6355080"/>
              </a:tblGrid>
              <a:tr h="314325">
                <a:tc>
                  <a:txBody>
                    <a:bodyPr/>
                    <a:lstStyle/>
                    <a:p>
                      <a:pPr marL="0" marR="0" algn="ctr">
                        <a:lnSpc>
                          <a:spcPct val="150000"/>
                        </a:lnSpc>
                        <a:spcBef>
                          <a:spcPts val="0"/>
                        </a:spcBef>
                        <a:spcAft>
                          <a:spcPts val="0"/>
                        </a:spcAft>
                      </a:pPr>
                      <a:r>
                        <a:rPr lang="en-US" sz="1050" b="1" dirty="0">
                          <a:effectLst/>
                          <a:latin typeface="Arial"/>
                          <a:ea typeface="Times New Roman"/>
                          <a:cs typeface="Times New Roman"/>
                        </a:rPr>
                        <a:t> </a:t>
                      </a:r>
                      <a:endParaRPr lang="en-US" sz="1200" dirty="0">
                        <a:effectLst/>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325">
                <a:tc>
                  <a:txBody>
                    <a:bodyPr/>
                    <a:lstStyle/>
                    <a:p>
                      <a:pPr marL="0" marR="0" algn="ctr">
                        <a:lnSpc>
                          <a:spcPct val="150000"/>
                        </a:lnSpc>
                        <a:spcBef>
                          <a:spcPts val="0"/>
                        </a:spcBef>
                        <a:spcAft>
                          <a:spcPts val="0"/>
                        </a:spcAft>
                      </a:pPr>
                      <a:r>
                        <a:rPr lang="en-US" sz="1050" b="1" dirty="0">
                          <a:effectLst/>
                          <a:latin typeface="Arial"/>
                          <a:ea typeface="Times New Roman"/>
                          <a:cs typeface="Times New Roman"/>
                        </a:rPr>
                        <a:t> </a:t>
                      </a:r>
                      <a:endParaRPr lang="en-US" sz="1200" dirty="0">
                        <a:effectLst/>
                        <a:latin typeface="Times New Roman"/>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0554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dirty="0" smtClean="0">
                <a:solidFill>
                  <a:srgbClr val="000000"/>
                </a:solidFill>
              </a:rPr>
              <a:t>Conference Memo Should Consist of the following:</a:t>
            </a:r>
            <a:endParaRPr lang="en-US" sz="4000" dirty="0">
              <a:solidFill>
                <a:srgbClr val="000000"/>
              </a:solidFill>
            </a:endParaRPr>
          </a:p>
        </p:txBody>
      </p:sp>
      <p:sp>
        <p:nvSpPr>
          <p:cNvPr id="3" name="Content Placeholder 2"/>
          <p:cNvSpPr>
            <a:spLocks noGrp="1"/>
          </p:cNvSpPr>
          <p:nvPr>
            <p:ph idx="1"/>
          </p:nvPr>
        </p:nvSpPr>
        <p:spPr>
          <a:xfrm>
            <a:off x="457200" y="1600200"/>
            <a:ext cx="8229600" cy="4667435"/>
          </a:xfrm>
        </p:spPr>
        <p:txBody>
          <a:bodyPr>
            <a:normAutofit fontScale="25000" lnSpcReduction="20000"/>
          </a:bodyPr>
          <a:lstStyle/>
          <a:p>
            <a:pPr marL="0" indent="0" algn="ctr">
              <a:buNone/>
            </a:pPr>
            <a:r>
              <a:rPr lang="en-US" sz="8800" b="1" u="sng" dirty="0" smtClean="0">
                <a:solidFill>
                  <a:srgbClr val="000000"/>
                </a:solidFill>
              </a:rPr>
              <a:t>SECTION “B”</a:t>
            </a:r>
            <a:endParaRPr lang="en-US" sz="8800" b="1" u="sng" dirty="0">
              <a:solidFill>
                <a:srgbClr val="000000"/>
              </a:solidFill>
            </a:endParaRPr>
          </a:p>
          <a:p>
            <a:pPr marL="0" indent="0">
              <a:buNone/>
            </a:pPr>
            <a:endParaRPr lang="en-US" sz="8800" dirty="0">
              <a:solidFill>
                <a:srgbClr val="000000"/>
              </a:solidFill>
            </a:endParaRPr>
          </a:p>
          <a:p>
            <a:pPr marL="0" indent="0">
              <a:buNone/>
            </a:pPr>
            <a:r>
              <a:rPr lang="en-US" sz="8800" dirty="0" smtClean="0">
                <a:solidFill>
                  <a:srgbClr val="000000"/>
                </a:solidFill>
              </a:rPr>
              <a:t>During the meeting, you stated the following:</a:t>
            </a:r>
          </a:p>
          <a:p>
            <a:pPr marL="0" indent="0">
              <a:buNone/>
            </a:pPr>
            <a:endParaRPr lang="en-US" sz="8800" dirty="0" smtClean="0">
              <a:solidFill>
                <a:srgbClr val="000000"/>
              </a:solidFill>
            </a:endParaRPr>
          </a:p>
          <a:p>
            <a:pPr lvl="1">
              <a:buFont typeface="Arial" panose="020B0604020202020204" pitchFamily="34" charset="0"/>
              <a:buChar char="•"/>
            </a:pPr>
            <a:r>
              <a:rPr lang="en-US" sz="8400" dirty="0" smtClean="0">
                <a:solidFill>
                  <a:srgbClr val="000000"/>
                </a:solidFill>
              </a:rPr>
              <a:t>Write in any pertinent statements made by the </a:t>
            </a:r>
          </a:p>
          <a:p>
            <a:pPr marL="0" indent="0" defTabSz="287338">
              <a:buNone/>
              <a:tabLst>
                <a:tab pos="744538" algn="l"/>
              </a:tabLst>
            </a:pPr>
            <a:r>
              <a:rPr lang="en-US" sz="8800" dirty="0">
                <a:solidFill>
                  <a:srgbClr val="000000"/>
                </a:solidFill>
              </a:rPr>
              <a:t>	</a:t>
            </a:r>
            <a:r>
              <a:rPr lang="en-US" sz="8800" dirty="0" smtClean="0">
                <a:solidFill>
                  <a:srgbClr val="000000"/>
                </a:solidFill>
              </a:rPr>
              <a:t>employee during the conference</a:t>
            </a:r>
          </a:p>
          <a:p>
            <a:pPr lvl="1">
              <a:buFont typeface="Arial" panose="020B0604020202020204" pitchFamily="34" charset="0"/>
              <a:buChar char="•"/>
            </a:pPr>
            <a:r>
              <a:rPr lang="en-US" sz="8400" dirty="0" smtClean="0">
                <a:solidFill>
                  <a:srgbClr val="000000"/>
                </a:solidFill>
              </a:rPr>
              <a:t>Remember to be specific about relevant details</a:t>
            </a:r>
            <a:endParaRPr lang="en-US" sz="8400" dirty="0">
              <a:solidFill>
                <a:srgbClr val="000000"/>
              </a:solidFill>
            </a:endParaRPr>
          </a:p>
          <a:p>
            <a:pPr marL="0" indent="0">
              <a:buNone/>
            </a:pPr>
            <a:r>
              <a:rPr lang="en-US" sz="8800" dirty="0">
                <a:solidFill>
                  <a:srgbClr val="000000"/>
                </a:solidFill>
              </a:rPr>
              <a:t> </a:t>
            </a:r>
          </a:p>
          <a:p>
            <a:pPr marL="0" indent="0">
              <a:buNone/>
            </a:pPr>
            <a:r>
              <a:rPr lang="en-US" sz="8800" b="1" dirty="0">
                <a:solidFill>
                  <a:srgbClr val="000000"/>
                </a:solidFill>
              </a:rPr>
              <a:t>PURPOSE:  </a:t>
            </a:r>
            <a:r>
              <a:rPr lang="en-US" sz="8800" b="1" i="1" dirty="0">
                <a:solidFill>
                  <a:srgbClr val="000000"/>
                </a:solidFill>
              </a:rPr>
              <a:t>To </a:t>
            </a:r>
            <a:r>
              <a:rPr lang="en-US" sz="8800" b="1" i="1" dirty="0" smtClean="0">
                <a:solidFill>
                  <a:srgbClr val="000000"/>
                </a:solidFill>
              </a:rPr>
              <a:t>Identify and Memorialize:</a:t>
            </a:r>
            <a:endParaRPr lang="en-US" sz="8800" b="1" i="1" dirty="0">
              <a:solidFill>
                <a:srgbClr val="000000"/>
              </a:solidFill>
            </a:endParaRPr>
          </a:p>
          <a:p>
            <a:pPr lvl="1">
              <a:buFont typeface="Arial" panose="020B0604020202020204" pitchFamily="34" charset="0"/>
              <a:buChar char="•"/>
            </a:pPr>
            <a:r>
              <a:rPr lang="en-US" sz="8400" dirty="0" smtClean="0">
                <a:solidFill>
                  <a:srgbClr val="000000"/>
                </a:solidFill>
              </a:rPr>
              <a:t>The employee’s explanations</a:t>
            </a:r>
          </a:p>
          <a:p>
            <a:endParaRPr lang="en-US" sz="8800" dirty="0">
              <a:solidFill>
                <a:srgbClr val="000000"/>
              </a:solidFill>
            </a:endParaRPr>
          </a:p>
          <a:p>
            <a:pPr marL="0" indent="0">
              <a:buNone/>
            </a:pPr>
            <a:r>
              <a:rPr lang="en-US" sz="8000" dirty="0"/>
              <a:t> </a:t>
            </a:r>
            <a:endParaRPr lang="en-US" sz="2400" dirty="0" smtClean="0">
              <a:solidFill>
                <a:srgbClr val="000000"/>
              </a:solidFill>
            </a:endParaRPr>
          </a:p>
          <a:p>
            <a:pPr marL="914400" lvl="1" indent="-514350">
              <a:buFont typeface="+mj-lt"/>
              <a:buAutoNum type="arabicPeriod"/>
            </a:pPr>
            <a:endParaRPr lang="en-US" sz="2400" dirty="0">
              <a:solidFill>
                <a:srgbClr val="000000"/>
              </a:solidFill>
            </a:endParaRPr>
          </a:p>
          <a:p>
            <a:pPr marL="0" indent="0">
              <a:buNone/>
            </a:pPr>
            <a:endParaRPr lang="en-US" sz="2800" dirty="0">
              <a:solidFill>
                <a:srgbClr val="000000"/>
              </a:solidFill>
            </a:endParaRPr>
          </a:p>
          <a:p>
            <a:pPr marL="0" indent="0">
              <a:buNone/>
            </a:pPr>
            <a:r>
              <a:rPr lang="en-US" sz="2800" dirty="0" smtClean="0">
                <a:solidFill>
                  <a:srgbClr val="000000"/>
                </a:solidFill>
              </a:rPr>
              <a:t>  </a:t>
            </a:r>
            <a:endParaRPr lang="en-US" sz="2800" dirty="0">
              <a:solidFill>
                <a:srgbClr val="000000"/>
              </a:solidFill>
            </a:endParaRPr>
          </a:p>
          <a:p>
            <a:endParaRPr lang="en-US" sz="28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3088" y="1417638"/>
            <a:ext cx="1641515" cy="1773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27113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dirty="0" smtClean="0">
                <a:solidFill>
                  <a:srgbClr val="000000"/>
                </a:solidFill>
              </a:rPr>
              <a:t>Conference Memo Should Consist of the following:</a:t>
            </a:r>
            <a:endParaRPr lang="en-US" sz="4000" dirty="0">
              <a:solidFill>
                <a:srgbClr val="000000"/>
              </a:solidFill>
            </a:endParaRPr>
          </a:p>
        </p:txBody>
      </p:sp>
      <p:sp>
        <p:nvSpPr>
          <p:cNvPr id="3" name="Content Placeholder 2"/>
          <p:cNvSpPr>
            <a:spLocks noGrp="1"/>
          </p:cNvSpPr>
          <p:nvPr>
            <p:ph idx="1"/>
          </p:nvPr>
        </p:nvSpPr>
        <p:spPr>
          <a:xfrm>
            <a:off x="457200" y="1600200"/>
            <a:ext cx="8229600" cy="4667435"/>
          </a:xfrm>
        </p:spPr>
        <p:txBody>
          <a:bodyPr>
            <a:normAutofit fontScale="25000" lnSpcReduction="20000"/>
          </a:bodyPr>
          <a:lstStyle/>
          <a:p>
            <a:pPr marL="0" indent="0" algn="ctr">
              <a:buNone/>
            </a:pPr>
            <a:r>
              <a:rPr lang="en-US" sz="8800" b="1" u="sng" dirty="0" smtClean="0">
                <a:solidFill>
                  <a:srgbClr val="000000"/>
                </a:solidFill>
              </a:rPr>
              <a:t>SECTION “C”</a:t>
            </a:r>
            <a:endParaRPr lang="en-US" sz="8800" b="1" u="sng" dirty="0">
              <a:solidFill>
                <a:srgbClr val="000000"/>
              </a:solidFill>
            </a:endParaRPr>
          </a:p>
          <a:p>
            <a:pPr marL="0" indent="0">
              <a:buNone/>
            </a:pPr>
            <a:endParaRPr lang="en-US" sz="8800" dirty="0">
              <a:solidFill>
                <a:srgbClr val="000000"/>
              </a:solidFill>
            </a:endParaRPr>
          </a:p>
          <a:p>
            <a:pPr marL="0" indent="0">
              <a:buNone/>
            </a:pPr>
            <a:r>
              <a:rPr lang="en-US" sz="8800" dirty="0" smtClean="0">
                <a:solidFill>
                  <a:srgbClr val="000000"/>
                </a:solidFill>
              </a:rPr>
              <a:t>During the conference, I offered you the following</a:t>
            </a:r>
          </a:p>
          <a:p>
            <a:pPr marL="0" indent="0">
              <a:buNone/>
            </a:pPr>
            <a:r>
              <a:rPr lang="en-US" sz="8800" dirty="0">
                <a:solidFill>
                  <a:srgbClr val="000000"/>
                </a:solidFill>
              </a:rPr>
              <a:t>a</a:t>
            </a:r>
            <a:r>
              <a:rPr lang="en-US" sz="8800" dirty="0" smtClean="0">
                <a:solidFill>
                  <a:srgbClr val="000000"/>
                </a:solidFill>
              </a:rPr>
              <a:t>ssistance and guidance:</a:t>
            </a:r>
          </a:p>
          <a:p>
            <a:pPr marL="0" indent="0">
              <a:buNone/>
            </a:pPr>
            <a:endParaRPr lang="en-US" sz="8800" dirty="0" smtClean="0">
              <a:solidFill>
                <a:srgbClr val="000000"/>
              </a:solidFill>
            </a:endParaRPr>
          </a:p>
          <a:p>
            <a:pPr lvl="1">
              <a:buFont typeface="Arial" panose="020B0604020202020204" pitchFamily="34" charset="0"/>
              <a:buChar char="•"/>
            </a:pPr>
            <a:r>
              <a:rPr lang="en-US" sz="8400" dirty="0" smtClean="0">
                <a:solidFill>
                  <a:srgbClr val="000000"/>
                </a:solidFill>
              </a:rPr>
              <a:t>Be specific with any assistance such as training or other</a:t>
            </a:r>
          </a:p>
          <a:p>
            <a:pPr marL="0" indent="0" defTabSz="403225">
              <a:buNone/>
              <a:tabLst>
                <a:tab pos="744538" algn="l"/>
              </a:tabLst>
            </a:pPr>
            <a:r>
              <a:rPr lang="en-US" sz="8800" dirty="0">
                <a:solidFill>
                  <a:srgbClr val="000000"/>
                </a:solidFill>
              </a:rPr>
              <a:t>	</a:t>
            </a:r>
            <a:r>
              <a:rPr lang="en-US" sz="8800" dirty="0" smtClean="0">
                <a:solidFill>
                  <a:srgbClr val="000000"/>
                </a:solidFill>
              </a:rPr>
              <a:t>help, do not make generalizations</a:t>
            </a:r>
          </a:p>
          <a:p>
            <a:pPr lvl="1">
              <a:buFont typeface="Arial" panose="020B0604020202020204" pitchFamily="34" charset="0"/>
              <a:buChar char="•"/>
            </a:pPr>
            <a:r>
              <a:rPr lang="en-US" sz="8400" dirty="0" smtClean="0">
                <a:solidFill>
                  <a:srgbClr val="000000"/>
                </a:solidFill>
              </a:rPr>
              <a:t>Include the names of those individuals (if any) who will assist</a:t>
            </a:r>
          </a:p>
          <a:p>
            <a:pPr marL="0" indent="0" defTabSz="744538">
              <a:buNone/>
            </a:pPr>
            <a:r>
              <a:rPr lang="en-US" sz="8800" dirty="0">
                <a:solidFill>
                  <a:srgbClr val="000000"/>
                </a:solidFill>
              </a:rPr>
              <a:t>	</a:t>
            </a:r>
            <a:r>
              <a:rPr lang="en-US" sz="8800" dirty="0" smtClean="0">
                <a:solidFill>
                  <a:srgbClr val="000000"/>
                </a:solidFill>
              </a:rPr>
              <a:t>the employee</a:t>
            </a:r>
            <a:endParaRPr lang="en-US" sz="8800" dirty="0">
              <a:solidFill>
                <a:srgbClr val="000000"/>
              </a:solidFill>
            </a:endParaRPr>
          </a:p>
          <a:p>
            <a:pPr marL="0" indent="0">
              <a:buNone/>
            </a:pPr>
            <a:r>
              <a:rPr lang="en-US" sz="8800" dirty="0">
                <a:solidFill>
                  <a:srgbClr val="000000"/>
                </a:solidFill>
              </a:rPr>
              <a:t> </a:t>
            </a:r>
          </a:p>
          <a:p>
            <a:pPr marL="0" indent="0">
              <a:buNone/>
            </a:pPr>
            <a:r>
              <a:rPr lang="en-US" sz="8800" b="1" dirty="0">
                <a:solidFill>
                  <a:srgbClr val="000000"/>
                </a:solidFill>
              </a:rPr>
              <a:t>PURPOSE:  </a:t>
            </a:r>
            <a:r>
              <a:rPr lang="en-US" sz="8800" b="1" i="1" dirty="0">
                <a:solidFill>
                  <a:srgbClr val="000000"/>
                </a:solidFill>
              </a:rPr>
              <a:t>To </a:t>
            </a:r>
            <a:r>
              <a:rPr lang="en-US" sz="8800" b="1" i="1" dirty="0" smtClean="0">
                <a:solidFill>
                  <a:srgbClr val="000000"/>
                </a:solidFill>
              </a:rPr>
              <a:t>Identify and Memorialize:</a:t>
            </a:r>
            <a:endParaRPr lang="en-US" sz="8800" b="1" i="1" dirty="0">
              <a:solidFill>
                <a:srgbClr val="000000"/>
              </a:solidFill>
            </a:endParaRPr>
          </a:p>
          <a:p>
            <a:pPr lvl="1">
              <a:buFont typeface="Arial" panose="020B0604020202020204" pitchFamily="34" charset="0"/>
              <a:buChar char="•"/>
            </a:pPr>
            <a:r>
              <a:rPr lang="en-US" sz="8400" dirty="0" smtClean="0">
                <a:solidFill>
                  <a:srgbClr val="000000"/>
                </a:solidFill>
              </a:rPr>
              <a:t>The assistance and guidance offered by the supervisor and any other instructions for improvement</a:t>
            </a:r>
          </a:p>
          <a:p>
            <a:endParaRPr lang="en-US" sz="8800" dirty="0">
              <a:solidFill>
                <a:srgbClr val="000000"/>
              </a:solidFill>
            </a:endParaRPr>
          </a:p>
          <a:p>
            <a:pPr marL="0" indent="0">
              <a:buNone/>
            </a:pPr>
            <a:r>
              <a:rPr lang="en-US" sz="8000" dirty="0"/>
              <a:t> </a:t>
            </a:r>
            <a:endParaRPr lang="en-US" sz="2400" dirty="0" smtClean="0">
              <a:solidFill>
                <a:srgbClr val="000000"/>
              </a:solidFill>
            </a:endParaRPr>
          </a:p>
          <a:p>
            <a:pPr marL="914400" lvl="1" indent="-514350">
              <a:buFont typeface="+mj-lt"/>
              <a:buAutoNum type="arabicPeriod"/>
            </a:pPr>
            <a:endParaRPr lang="en-US" sz="2400" dirty="0">
              <a:solidFill>
                <a:srgbClr val="000000"/>
              </a:solidFill>
            </a:endParaRPr>
          </a:p>
          <a:p>
            <a:pPr marL="0" indent="0">
              <a:buNone/>
            </a:pPr>
            <a:endParaRPr lang="en-US" sz="2800" dirty="0">
              <a:solidFill>
                <a:srgbClr val="000000"/>
              </a:solidFill>
            </a:endParaRPr>
          </a:p>
          <a:p>
            <a:pPr marL="0" indent="0">
              <a:buNone/>
            </a:pPr>
            <a:r>
              <a:rPr lang="en-US" sz="2800" dirty="0" smtClean="0">
                <a:solidFill>
                  <a:srgbClr val="000000"/>
                </a:solidFill>
              </a:rPr>
              <a:t>  </a:t>
            </a:r>
            <a:endParaRPr lang="en-US" sz="2800" dirty="0">
              <a:solidFill>
                <a:srgbClr val="000000"/>
              </a:solidFill>
            </a:endParaRPr>
          </a:p>
          <a:p>
            <a:endParaRPr lang="en-US" sz="28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5285" y="1426517"/>
            <a:ext cx="1641515" cy="1773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6363671"/>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4 Cafe LA Presentation template">
  <a:themeElements>
    <a:clrScheme name="Cafe LA">
      <a:dk1>
        <a:srgbClr val="008000"/>
      </a:dk1>
      <a:lt1>
        <a:sysClr val="window" lastClr="FFFFFF"/>
      </a:lt1>
      <a:dk2>
        <a:srgbClr val="1F497D"/>
      </a:dk2>
      <a:lt2>
        <a:srgbClr val="FFCC66"/>
      </a:lt2>
      <a:accent1>
        <a:srgbClr val="FF000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E02F034B8BF54BAE9AA0D60582A4B6" ma:contentTypeVersion="15" ma:contentTypeDescription="Create a new document." ma:contentTypeScope="" ma:versionID="eee16c4b0a70e0305c26db6321992320">
  <xsd:schema xmlns:xsd="http://www.w3.org/2001/XMLSchema" xmlns:xs="http://www.w3.org/2001/XMLSchema" xmlns:p="http://schemas.microsoft.com/office/2006/metadata/properties" xmlns:ns2="8bf10d84-95c4-446b-a6dc-317de1800774" xmlns:ns3="b523212d-ee6b-416a-b870-f85da76adb72" xmlns:ns4="a038a585-4f1b-4b82-9716-f9d38f63b763" targetNamespace="http://schemas.microsoft.com/office/2006/metadata/properties" ma:root="true" ma:fieldsID="1385811ed7e0e77f498314b8be9c91f1" ns2:_="" ns3:_="" ns4:_="">
    <xsd:import namespace="8bf10d84-95c4-446b-a6dc-317de1800774"/>
    <xsd:import namespace="b523212d-ee6b-416a-b870-f85da76adb72"/>
    <xsd:import namespace="a038a585-4f1b-4b82-9716-f9d38f63b76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4:SharedWithUsers" minOccurs="0"/>
                <xsd:element ref="ns4: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f10d84-95c4-446b-a6dc-317de18007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522e4ffc-addb-439b-972d-eea4499adeee"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523212d-ee6b-416a-b870-f85da76adb72"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c9a4619-c281-4fc8-b204-49f0b9119d60}" ma:internalName="TaxCatchAll" ma:showField="CatchAllData" ma:web="b523212d-ee6b-416a-b870-f85da76adb7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38a585-4f1b-4b82-9716-f9d38f63b763"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523212d-ee6b-416a-b870-f85da76adb72" xsi:nil="true"/>
    <lcf76f155ced4ddcb4097134ff3c332f xmlns="8bf10d84-95c4-446b-a6dc-317de180077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75FC846-ADCD-4406-9EBF-862311F0E341}"/>
</file>

<file path=customXml/itemProps2.xml><?xml version="1.0" encoding="utf-8"?>
<ds:datastoreItem xmlns:ds="http://schemas.openxmlformats.org/officeDocument/2006/customXml" ds:itemID="{3354E6B6-1107-480D-B2D1-A7BEA9498794}"/>
</file>

<file path=customXml/itemProps3.xml><?xml version="1.0" encoding="utf-8"?>
<ds:datastoreItem xmlns:ds="http://schemas.openxmlformats.org/officeDocument/2006/customXml" ds:itemID="{2A4960BE-7605-49B2-BD53-B5D80B6A374A}"/>
</file>

<file path=docProps/app.xml><?xml version="1.0" encoding="utf-8"?>
<Properties xmlns="http://schemas.openxmlformats.org/officeDocument/2006/extended-properties" xmlns:vt="http://schemas.openxmlformats.org/officeDocument/2006/docPropsVTypes">
  <Template>2014 Cafe LA Presentation template</Template>
  <TotalTime>1834</TotalTime>
  <Words>1412</Words>
  <Application>Microsoft Office PowerPoint</Application>
  <PresentationFormat>On-screen Show (4:3)</PresentationFormat>
  <Paragraphs>510</Paragraphs>
  <Slides>23</Slides>
  <Notes>22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2014 Cafe LA Presentation template</vt:lpstr>
      <vt:lpstr>PowerPoint Presentation</vt:lpstr>
      <vt:lpstr>Overview and Mechanics</vt:lpstr>
      <vt:lpstr>Steps for Conferencing an Employee</vt:lpstr>
      <vt:lpstr>Issuing a Memo:</vt:lpstr>
      <vt:lpstr>Conference Memo Should Consist of the following:</vt:lpstr>
      <vt:lpstr>Conference Memo Should Consist of the following:</vt:lpstr>
      <vt:lpstr>Conference Memo Should Consist of the following:</vt:lpstr>
      <vt:lpstr>Conference Memo Should Consist of the following:</vt:lpstr>
      <vt:lpstr>Conference Memo Should Consist of the following:</vt:lpstr>
      <vt:lpstr>Conference Memo Should Consist of the following:</vt:lpstr>
      <vt:lpstr>Conference Memo Should Consist of the following:</vt:lpstr>
      <vt:lpstr>Sample Blank Conference Memo </vt:lpstr>
      <vt:lpstr>Sample Conference Memo  continued . . . </vt:lpstr>
      <vt:lpstr>Sample I Conference Memo  Discourteous, Abusive Behavior </vt:lpstr>
      <vt:lpstr>Sample I Conference Memo Discourteous, Abusive Behavior  continued . . . </vt:lpstr>
      <vt:lpstr>Sample I Conference Memo   Discourteous, Abusive Behavior continued . . . </vt:lpstr>
      <vt:lpstr>Sample II Conference Memo Frequent Unexcused Absence &amp; Tardiness; Abuse of leave privileges </vt:lpstr>
      <vt:lpstr>Sample II Conference Memo Frequent Unexcused Absence &amp; Tardiness; Abuse of Leave Privileges</vt:lpstr>
      <vt:lpstr>Sample II Conference Memo   Frequent Unexcused Absence &amp; Tardiness; Abuse of leave privileges</vt:lpstr>
      <vt:lpstr>Sample III Conference Memo  Inattention to or Dereliction of Duty</vt:lpstr>
      <vt:lpstr>Sample III Conference Memo Inattention to or Dereliction of Duty</vt:lpstr>
      <vt:lpstr>Sample III Conference Memo   Inattention to or Dereliction of Duty</vt:lpstr>
      <vt:lpstr>PowerPoint Presentation</vt:lpstr>
    </vt:vector>
  </TitlesOfParts>
  <Company>LAUSD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Conference Memo PowerPoint Presentation</dc:title>
  <dc:subject>FSD H/R Training</dc:subject>
  <dc:creator>Maribel Silo</dc:creator>
  <cp:lastModifiedBy>Windows 7 pro X64</cp:lastModifiedBy>
  <cp:revision>117</cp:revision>
  <cp:lastPrinted>2014-05-30T21:15:13Z</cp:lastPrinted>
  <dcterms:created xsi:type="dcterms:W3CDTF">2014-05-05T14:23:24Z</dcterms:created>
  <dcterms:modified xsi:type="dcterms:W3CDTF">2015-11-23T18:03:58Z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y fmtid="{D5CDD505-2E9C-101B-9397-08002B2CF9AE}" pid="3" name="ContentTypeId">
    <vt:lpwstr>0x0101004EE02F034B8BF54BAE9AA0D60582A4B6</vt:lpwstr>
  </property>
</Properties>
</file>